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26"/>
  </p:notesMasterIdLst>
  <p:sldIdLst>
    <p:sldId id="270" r:id="rId2"/>
    <p:sldId id="257" r:id="rId3"/>
    <p:sldId id="258" r:id="rId4"/>
    <p:sldId id="272" r:id="rId5"/>
    <p:sldId id="273" r:id="rId6"/>
    <p:sldId id="293" r:id="rId7"/>
    <p:sldId id="275" r:id="rId8"/>
    <p:sldId id="276" r:id="rId9"/>
    <p:sldId id="277" r:id="rId10"/>
    <p:sldId id="278" r:id="rId11"/>
    <p:sldId id="279" r:id="rId12"/>
    <p:sldId id="288" r:id="rId13"/>
    <p:sldId id="280" r:id="rId14"/>
    <p:sldId id="290" r:id="rId15"/>
    <p:sldId id="281" r:id="rId16"/>
    <p:sldId id="282" r:id="rId17"/>
    <p:sldId id="283" r:id="rId18"/>
    <p:sldId id="284" r:id="rId19"/>
    <p:sldId id="265" r:id="rId20"/>
    <p:sldId id="266" r:id="rId21"/>
    <p:sldId id="291" r:id="rId22"/>
    <p:sldId id="267" r:id="rId23"/>
    <p:sldId id="269" r:id="rId24"/>
    <p:sldId id="2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лена Першина" initials="ЕП" lastIdx="3" clrIdx="0">
    <p:extLst>
      <p:ext uri="{19B8F6BF-5375-455C-9EA6-DF929625EA0E}">
        <p15:presenceInfo xmlns:p15="http://schemas.microsoft.com/office/powerpoint/2012/main" userId="181a662feaad49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1FB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5052" autoAdjust="0"/>
  </p:normalViewPr>
  <p:slideViewPr>
    <p:cSldViewPr snapToGrid="0">
      <p:cViewPr varScale="1">
        <p:scale>
          <a:sx n="105" d="100"/>
          <a:sy n="105" d="100"/>
        </p:scale>
        <p:origin x="16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D8B09-21C6-4ABA-BA00-5B444DCF4F8C}" type="datetimeFigureOut">
              <a:rPr lang="ru-RU" smtClean="0"/>
              <a:pPr/>
              <a:t>26.02.2024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02A3F-4593-4A89-8F48-E18EBE4A9FB0}" type="slidenum">
              <a:rPr lang="ru-RU" smtClean="0"/>
              <a:pPr/>
              <a:t>‹#›</a:t>
            </a:fld>
            <a:endParaRPr lang="ru-RU"/>
          </a:p>
        </p:txBody>
      </p:sp>
    </p:spTree>
    <p:extLst>
      <p:ext uri="{BB962C8B-B14F-4D97-AF65-F5344CB8AC3E}">
        <p14:creationId xmlns:p14="http://schemas.microsoft.com/office/powerpoint/2010/main" val="159139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902A3F-4593-4A89-8F48-E18EBE4A9FB0}" type="slidenum">
              <a:rPr lang="ru-RU" smtClean="0"/>
              <a:pPr/>
              <a:t>1</a:t>
            </a:fld>
            <a:endParaRPr lang="ru-RU"/>
          </a:p>
        </p:txBody>
      </p:sp>
    </p:spTree>
    <p:extLst>
      <p:ext uri="{BB962C8B-B14F-4D97-AF65-F5344CB8AC3E}">
        <p14:creationId xmlns:p14="http://schemas.microsoft.com/office/powerpoint/2010/main" val="3999059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10</a:t>
            </a:fld>
            <a:endParaRPr lang="ru-RU"/>
          </a:p>
        </p:txBody>
      </p:sp>
    </p:spTree>
    <p:extLst>
      <p:ext uri="{BB962C8B-B14F-4D97-AF65-F5344CB8AC3E}">
        <p14:creationId xmlns:p14="http://schemas.microsoft.com/office/powerpoint/2010/main" val="603777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11</a:t>
            </a:fld>
            <a:endParaRPr lang="ru-RU"/>
          </a:p>
        </p:txBody>
      </p:sp>
    </p:spTree>
    <p:extLst>
      <p:ext uri="{BB962C8B-B14F-4D97-AF65-F5344CB8AC3E}">
        <p14:creationId xmlns:p14="http://schemas.microsoft.com/office/powerpoint/2010/main" val="98929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12</a:t>
            </a:fld>
            <a:endParaRPr lang="ru-RU"/>
          </a:p>
        </p:txBody>
      </p:sp>
    </p:spTree>
    <p:extLst>
      <p:ext uri="{BB962C8B-B14F-4D97-AF65-F5344CB8AC3E}">
        <p14:creationId xmlns:p14="http://schemas.microsoft.com/office/powerpoint/2010/main" val="3619088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13</a:t>
            </a:fld>
            <a:endParaRPr lang="ru-RU"/>
          </a:p>
        </p:txBody>
      </p:sp>
    </p:spTree>
    <p:extLst>
      <p:ext uri="{BB962C8B-B14F-4D97-AF65-F5344CB8AC3E}">
        <p14:creationId xmlns:p14="http://schemas.microsoft.com/office/powerpoint/2010/main" val="248100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14</a:t>
            </a:fld>
            <a:endParaRPr lang="ru-RU"/>
          </a:p>
        </p:txBody>
      </p:sp>
    </p:spTree>
    <p:extLst>
      <p:ext uri="{BB962C8B-B14F-4D97-AF65-F5344CB8AC3E}">
        <p14:creationId xmlns:p14="http://schemas.microsoft.com/office/powerpoint/2010/main" val="307192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15</a:t>
            </a:fld>
            <a:endParaRPr lang="ru-RU"/>
          </a:p>
        </p:txBody>
      </p:sp>
    </p:spTree>
    <p:extLst>
      <p:ext uri="{BB962C8B-B14F-4D97-AF65-F5344CB8AC3E}">
        <p14:creationId xmlns:p14="http://schemas.microsoft.com/office/powerpoint/2010/main" val="130423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16</a:t>
            </a:fld>
            <a:endParaRPr lang="ru-RU"/>
          </a:p>
        </p:txBody>
      </p:sp>
    </p:spTree>
    <p:extLst>
      <p:ext uri="{BB962C8B-B14F-4D97-AF65-F5344CB8AC3E}">
        <p14:creationId xmlns:p14="http://schemas.microsoft.com/office/powerpoint/2010/main" val="365335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17</a:t>
            </a:fld>
            <a:endParaRPr lang="ru-RU"/>
          </a:p>
        </p:txBody>
      </p:sp>
    </p:spTree>
    <p:extLst>
      <p:ext uri="{BB962C8B-B14F-4D97-AF65-F5344CB8AC3E}">
        <p14:creationId xmlns:p14="http://schemas.microsoft.com/office/powerpoint/2010/main" val="2221530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18</a:t>
            </a:fld>
            <a:endParaRPr lang="ru-RU"/>
          </a:p>
        </p:txBody>
      </p:sp>
    </p:spTree>
    <p:extLst>
      <p:ext uri="{BB962C8B-B14F-4D97-AF65-F5344CB8AC3E}">
        <p14:creationId xmlns:p14="http://schemas.microsoft.com/office/powerpoint/2010/main" val="462439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902A3F-4593-4A89-8F48-E18EBE4A9FB0}" type="slidenum">
              <a:rPr lang="ru-RU" smtClean="0"/>
              <a:pPr/>
              <a:t>23</a:t>
            </a:fld>
            <a:endParaRPr lang="ru-RU"/>
          </a:p>
        </p:txBody>
      </p:sp>
    </p:spTree>
    <p:extLst>
      <p:ext uri="{BB962C8B-B14F-4D97-AF65-F5344CB8AC3E}">
        <p14:creationId xmlns:p14="http://schemas.microsoft.com/office/powerpoint/2010/main" val="236151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2</a:t>
            </a:fld>
            <a:endParaRPr lang="ru-RU"/>
          </a:p>
        </p:txBody>
      </p:sp>
    </p:spTree>
    <p:extLst>
      <p:ext uri="{BB962C8B-B14F-4D97-AF65-F5344CB8AC3E}">
        <p14:creationId xmlns:p14="http://schemas.microsoft.com/office/powerpoint/2010/main" val="3785847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902A3F-4593-4A89-8F48-E18EBE4A9FB0}" type="slidenum">
              <a:rPr lang="ru-RU" smtClean="0"/>
              <a:pPr/>
              <a:t>24</a:t>
            </a:fld>
            <a:endParaRPr lang="ru-RU"/>
          </a:p>
        </p:txBody>
      </p:sp>
    </p:spTree>
    <p:extLst>
      <p:ext uri="{BB962C8B-B14F-4D97-AF65-F5344CB8AC3E}">
        <p14:creationId xmlns:p14="http://schemas.microsoft.com/office/powerpoint/2010/main" val="405421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3</a:t>
            </a:fld>
            <a:endParaRPr lang="ru-RU"/>
          </a:p>
        </p:txBody>
      </p:sp>
    </p:spTree>
    <p:extLst>
      <p:ext uri="{BB962C8B-B14F-4D97-AF65-F5344CB8AC3E}">
        <p14:creationId xmlns:p14="http://schemas.microsoft.com/office/powerpoint/2010/main" val="389884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7C902A3F-4593-4A89-8F48-E18EBE4A9FB0}" type="slidenum">
              <a:rPr lang="ru-RU" smtClean="0"/>
              <a:pPr/>
              <a:t>4</a:t>
            </a:fld>
            <a:endParaRPr lang="ru-RU"/>
          </a:p>
        </p:txBody>
      </p:sp>
    </p:spTree>
    <p:extLst>
      <p:ext uri="{BB962C8B-B14F-4D97-AF65-F5344CB8AC3E}">
        <p14:creationId xmlns:p14="http://schemas.microsoft.com/office/powerpoint/2010/main" val="11903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5</a:t>
            </a:fld>
            <a:endParaRPr lang="ru-RU"/>
          </a:p>
        </p:txBody>
      </p:sp>
    </p:spTree>
    <p:extLst>
      <p:ext uri="{BB962C8B-B14F-4D97-AF65-F5344CB8AC3E}">
        <p14:creationId xmlns:p14="http://schemas.microsoft.com/office/powerpoint/2010/main" val="76956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6</a:t>
            </a:fld>
            <a:endParaRPr lang="ru-RU"/>
          </a:p>
        </p:txBody>
      </p:sp>
    </p:spTree>
    <p:extLst>
      <p:ext uri="{BB962C8B-B14F-4D97-AF65-F5344CB8AC3E}">
        <p14:creationId xmlns:p14="http://schemas.microsoft.com/office/powerpoint/2010/main" val="118328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7</a:t>
            </a:fld>
            <a:endParaRPr lang="ru-RU"/>
          </a:p>
        </p:txBody>
      </p:sp>
    </p:spTree>
    <p:extLst>
      <p:ext uri="{BB962C8B-B14F-4D97-AF65-F5344CB8AC3E}">
        <p14:creationId xmlns:p14="http://schemas.microsoft.com/office/powerpoint/2010/main" val="236474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8</a:t>
            </a:fld>
            <a:endParaRPr lang="ru-RU"/>
          </a:p>
        </p:txBody>
      </p:sp>
    </p:spTree>
    <p:extLst>
      <p:ext uri="{BB962C8B-B14F-4D97-AF65-F5344CB8AC3E}">
        <p14:creationId xmlns:p14="http://schemas.microsoft.com/office/powerpoint/2010/main" val="233444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902A3F-4593-4A89-8F48-E18EBE4A9FB0}" type="slidenum">
              <a:rPr lang="ru-RU" smtClean="0"/>
              <a:pPr/>
              <a:t>9</a:t>
            </a:fld>
            <a:endParaRPr lang="ru-RU"/>
          </a:p>
        </p:txBody>
      </p:sp>
    </p:spTree>
    <p:extLst>
      <p:ext uri="{BB962C8B-B14F-4D97-AF65-F5344CB8AC3E}">
        <p14:creationId xmlns:p14="http://schemas.microsoft.com/office/powerpoint/2010/main" val="63691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1A598FB-807A-48DB-ABDF-416035EB1B1F}" type="datetime1">
              <a:rPr lang="ru-RU" smtClean="0"/>
              <a:t>26.02.2024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62189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C33490-3E05-4A1D-8A13-40EA10308D31}" type="datetime1">
              <a:rPr lang="ru-RU" smtClean="0"/>
              <a:t>26.02.2024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85017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32F284-C265-4C48-BF1F-73F81AEE7B04}" type="datetime1">
              <a:rPr lang="ru-RU" smtClean="0"/>
              <a:t>26.02.2024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75430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688950-5401-40C4-965F-B869A613B3BC}" type="datetime1">
              <a:rPr lang="ru-RU" smtClean="0"/>
              <a:t>26.02.2024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202469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6BAF72B-316A-4764-9C6D-6B3F1930DC79}" type="datetime1">
              <a:rPr lang="ru-RU" smtClean="0"/>
              <a:t>26.02.2024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41752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437FCE6-5ECF-4CB0-8690-E46CAA670FCC}" type="datetime1">
              <a:rPr lang="ru-RU" smtClean="0"/>
              <a:t>26.02.2024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355780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43401CD-CA80-4F65-BB72-4BFD8662657B}" type="datetime1">
              <a:rPr lang="ru-RU" smtClean="0"/>
              <a:t>26.02.2024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121536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74CE7D-BC14-49C6-997F-AD298705126E}" type="datetime1">
              <a:rPr lang="ru-RU" smtClean="0"/>
              <a:t>26.02.2024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175394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ABB5A-4B05-4B64-AC82-5A66107C9D57}" type="datetime1">
              <a:rPr lang="ru-RU" smtClean="0"/>
              <a:t>26.02.2024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175990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5CE47EC-AC1E-459E-8F34-C641BD9DBAAF}" type="datetime1">
              <a:rPr lang="ru-RU" smtClean="0"/>
              <a:t>26.02.2024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127658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50C3D0-E335-4A46-BA9A-38A90548BC4E}" type="datetime1">
              <a:rPr lang="ru-RU" smtClean="0"/>
              <a:t>26.02.2024</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9AE3D-00DE-4BFA-9E04-F4B01BE454BE}" type="slidenum">
              <a:rPr lang="ru-RU" smtClean="0"/>
              <a:pPr/>
              <a:t>‹#›</a:t>
            </a:fld>
            <a:endParaRPr lang="ru-RU"/>
          </a:p>
        </p:txBody>
      </p:sp>
    </p:spTree>
    <p:extLst>
      <p:ext uri="{BB962C8B-B14F-4D97-AF65-F5344CB8AC3E}">
        <p14:creationId xmlns:p14="http://schemas.microsoft.com/office/powerpoint/2010/main" val="412729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E91FB-D66E-444D-8771-8C057D887841}" type="datetime1">
              <a:rPr lang="ru-RU" smtClean="0"/>
              <a:t>26.02.2024</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9AE3D-00DE-4BFA-9E04-F4B01BE454BE}" type="slidenum">
              <a:rPr lang="ru-RU" smtClean="0"/>
              <a:pPr/>
              <a:t>‹#›</a:t>
            </a:fld>
            <a:endParaRPr lang="ru-RU"/>
          </a:p>
        </p:txBody>
      </p:sp>
    </p:spTree>
    <p:extLst>
      <p:ext uri="{BB962C8B-B14F-4D97-AF65-F5344CB8AC3E}">
        <p14:creationId xmlns:p14="http://schemas.microsoft.com/office/powerpoint/2010/main" val="295330282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hyperlink" Target="mailto:pershina.ei@mail.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8815"/>
            <a:ext cx="9144000" cy="3363341"/>
          </a:xfrm>
          <a:prstGeom prst="rect">
            <a:avLst/>
          </a:prstGeom>
          <a:solidFill>
            <a:srgbClr val="1CA295"/>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descr="C:\Users\OSorokina\Desktop\Резервная_копия_Новая преза кз 2020 3а.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686217" y="2780347"/>
            <a:ext cx="2457783" cy="4105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Sorokina\Desktop\Резервная_копия_Новая преза кз 2020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9916" y="2763094"/>
            <a:ext cx="4111625" cy="4105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OSorokina\Desktop\кеу.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7614" y="2763094"/>
            <a:ext cx="4146050" cy="41056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OSorokina\Desktop\па.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8073" y="5628430"/>
            <a:ext cx="2856255" cy="87179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па 7"/>
          <p:cNvGrpSpPr/>
          <p:nvPr/>
        </p:nvGrpSpPr>
        <p:grpSpPr>
          <a:xfrm>
            <a:off x="347133" y="5537200"/>
            <a:ext cx="1097713" cy="1096139"/>
            <a:chOff x="262305" y="5884588"/>
            <a:chExt cx="802541" cy="802541"/>
          </a:xfrm>
        </p:grpSpPr>
        <p:sp>
          <p:nvSpPr>
            <p:cNvPr id="9" name="Овал 8"/>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2" descr="C:\Users\OSorokina\Desktop\12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Прямоугольник 10"/>
          <p:cNvSpPr/>
          <p:nvPr/>
        </p:nvSpPr>
        <p:spPr>
          <a:xfrm>
            <a:off x="228600" y="3572780"/>
            <a:ext cx="4685321" cy="1846659"/>
          </a:xfrm>
          <a:prstGeom prst="rect">
            <a:avLst/>
          </a:prstGeom>
        </p:spPr>
        <p:txBody>
          <a:bodyPr wrap="square">
            <a:spAutoFit/>
          </a:bodyPr>
          <a:lstStyle/>
          <a:p>
            <a:r>
              <a:rPr lang="ru-RU" sz="2000" b="1" dirty="0">
                <a:solidFill>
                  <a:srgbClr val="008080"/>
                </a:solidFill>
              </a:rPr>
              <a:t>Главный врач Центра промышленной и морской медицины</a:t>
            </a:r>
          </a:p>
          <a:p>
            <a:r>
              <a:rPr lang="ru-RU" sz="2000" b="1" dirty="0">
                <a:solidFill>
                  <a:srgbClr val="008080"/>
                </a:solidFill>
              </a:rPr>
              <a:t>Главный внештатный специалист </a:t>
            </a:r>
            <a:r>
              <a:rPr lang="ru-RU" sz="2000" b="1" dirty="0" err="1">
                <a:solidFill>
                  <a:srgbClr val="008080"/>
                </a:solidFill>
              </a:rPr>
              <a:t>профпатолог</a:t>
            </a:r>
            <a:r>
              <a:rPr lang="ru-RU" sz="2000" b="1" dirty="0">
                <a:solidFill>
                  <a:srgbClr val="008080"/>
                </a:solidFill>
              </a:rPr>
              <a:t> СЗФО ФМБА России</a:t>
            </a:r>
          </a:p>
          <a:p>
            <a:endParaRPr lang="ru-RU" sz="1000" dirty="0">
              <a:solidFill>
                <a:srgbClr val="1CA295"/>
              </a:solidFill>
              <a:latin typeface="Calibri" pitchFamily="34" charset="0"/>
              <a:ea typeface="Roboto Black" panose="02000000000000000000" pitchFamily="2" charset="0"/>
              <a:cs typeface="Roboto Black" panose="02000000000000000000" pitchFamily="2" charset="0"/>
            </a:endParaRPr>
          </a:p>
          <a:p>
            <a:r>
              <a:rPr lang="ru-RU" sz="2400" b="1" dirty="0">
                <a:solidFill>
                  <a:srgbClr val="008080"/>
                </a:solidFill>
                <a:latin typeface="Calibri" pitchFamily="34" charset="0"/>
              </a:rPr>
              <a:t>Першина Елена Игоревна</a:t>
            </a:r>
          </a:p>
        </p:txBody>
      </p:sp>
      <p:sp>
        <p:nvSpPr>
          <p:cNvPr id="14" name="Прямоугольник 12"/>
          <p:cNvSpPr>
            <a:spLocks noChangeArrowheads="1"/>
          </p:cNvSpPr>
          <p:nvPr/>
        </p:nvSpPr>
        <p:spPr bwMode="auto">
          <a:xfrm>
            <a:off x="547687" y="922246"/>
            <a:ext cx="8048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400" b="1" dirty="0">
                <a:solidFill>
                  <a:schemeClr val="bg1"/>
                </a:solidFill>
              </a:rPr>
              <a:t>Оказание медицинской помощи ветеранам ПОР, испытавшим воздействие ионизирующего излучения ядерных технологий </a:t>
            </a:r>
            <a:endParaRPr lang="ru-RU" altLang="ru-RU" sz="2400" b="1" dirty="0">
              <a:solidFill>
                <a:schemeClr val="bg1"/>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21701"/>
            <a:ext cx="6084277" cy="567684"/>
          </a:xfrm>
        </p:spPr>
        <p:txBody>
          <a:bodyPr>
            <a:noAutofit/>
          </a:bodyPr>
          <a:lstStyle/>
          <a:p>
            <a:pPr algn="ctr"/>
            <a:r>
              <a:rPr lang="ru-RU" sz="1800" b="1" dirty="0">
                <a:solidFill>
                  <a:srgbClr val="008080"/>
                </a:solidFill>
              </a:rPr>
              <a:t>Алгоритмы функционирования вспомогательного процесса</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14"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165" y="1961561"/>
            <a:ext cx="2926621" cy="27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3"/>
          <p:cNvSpPr txBox="1">
            <a:spLocks noChangeArrowheads="1"/>
          </p:cNvSpPr>
          <p:nvPr/>
        </p:nvSpPr>
        <p:spPr bwMode="auto">
          <a:xfrm>
            <a:off x="446165" y="1032575"/>
            <a:ext cx="5076825" cy="800125"/>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Введение</a:t>
            </a:r>
          </a:p>
          <a:p>
            <a:pPr defTabSz="914400"/>
            <a:r>
              <a:rPr lang="ru-RU" altLang="ru-RU" sz="1000" dirty="0"/>
              <a:t>При работе с базами данных требуется не менее двух алгоритмов обслуживания:</a:t>
            </a:r>
          </a:p>
          <a:p>
            <a:pPr defTabSz="914400"/>
            <a:r>
              <a:rPr lang="ru-RU" altLang="ru-RU" sz="1000" dirty="0"/>
              <a:t>– алгоритм накопления данных;</a:t>
            </a:r>
          </a:p>
          <a:p>
            <a:pPr defTabSz="914400"/>
            <a:r>
              <a:rPr lang="ru-RU" altLang="ru-RU" sz="1000" dirty="0"/>
              <a:t>– алгоритм извлечения накопленных данных для анализа.</a:t>
            </a:r>
          </a:p>
        </p:txBody>
      </p:sp>
      <p:sp>
        <p:nvSpPr>
          <p:cNvPr id="16" name="Text Box 13"/>
          <p:cNvSpPr txBox="1">
            <a:spLocks noChangeArrowheads="1"/>
          </p:cNvSpPr>
          <p:nvPr/>
        </p:nvSpPr>
        <p:spPr bwMode="auto">
          <a:xfrm>
            <a:off x="3367388" y="2102029"/>
            <a:ext cx="4297288" cy="926281"/>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Алгоритм накопления данных</a:t>
            </a:r>
          </a:p>
          <a:p>
            <a:pPr defTabSz="914400"/>
            <a:r>
              <a:rPr lang="ru-RU" altLang="ru-RU" sz="1000" dirty="0"/>
              <a:t>1) клинические данные из основного процесса с помощью терминала пользователя попадают на вход процедуры ввода информации;</a:t>
            </a:r>
          </a:p>
          <a:p>
            <a:pPr defTabSz="914400"/>
            <a:r>
              <a:rPr lang="ru-RU" altLang="ru-RU" sz="1000" dirty="0"/>
              <a:t>2) процедура ввода информации размещает ее в базе клинических данных для последующего длительного хранения.</a:t>
            </a:r>
          </a:p>
        </p:txBody>
      </p:sp>
      <p:sp>
        <p:nvSpPr>
          <p:cNvPr id="17" name="Text Box 13"/>
          <p:cNvSpPr txBox="1">
            <a:spLocks noChangeArrowheads="1"/>
          </p:cNvSpPr>
          <p:nvPr/>
        </p:nvSpPr>
        <p:spPr bwMode="auto">
          <a:xfrm>
            <a:off x="3848252" y="3275091"/>
            <a:ext cx="4306887" cy="1290811"/>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Алгоритм извлечения накопленных данных</a:t>
            </a:r>
          </a:p>
          <a:p>
            <a:pPr defTabSz="914400"/>
            <a:r>
              <a:rPr lang="ru-RU" altLang="ru-RU" sz="1000" dirty="0"/>
              <a:t>1) по запросу с терминала пользователя требуемая информация из базы данных попадает на вход процедуры получения справочных данных по клиническим аспектам;</a:t>
            </a:r>
          </a:p>
          <a:p>
            <a:pPr defTabSz="914400"/>
            <a:r>
              <a:rPr lang="ru-RU" altLang="ru-RU" sz="1000" dirty="0"/>
              <a:t>2) процедура получения справочных данных по клиническим аспектам выдает ее на терминал пользователя.</a:t>
            </a:r>
          </a:p>
        </p:txBody>
      </p:sp>
      <p:sp>
        <p:nvSpPr>
          <p:cNvPr id="18" name="Text Box 13"/>
          <p:cNvSpPr txBox="1">
            <a:spLocks noChangeArrowheads="1"/>
          </p:cNvSpPr>
          <p:nvPr/>
        </p:nvSpPr>
        <p:spPr bwMode="auto">
          <a:xfrm>
            <a:off x="446165" y="4794975"/>
            <a:ext cx="8154615" cy="1525587"/>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Выводы по результатам рассмотрения существующей системы оказания медицинской помощи</a:t>
            </a:r>
          </a:p>
          <a:p>
            <a:pPr defTabSz="914400"/>
            <a:r>
              <a:rPr lang="ru-RU" altLang="ru-RU" sz="1000" dirty="0"/>
              <a:t>1) В отдаленном прошлом системы оказания медицинской помощи содержали только основной процесс, поскольку отсутствовали необходимые средства вычислительной техники.</a:t>
            </a:r>
          </a:p>
          <a:p>
            <a:pPr defTabSz="914400"/>
            <a:r>
              <a:rPr lang="ru-RU" altLang="ru-RU" sz="1000" dirty="0"/>
              <a:t>2) Некоторые крупные медицинские центры могут содержать в себе все элементы трехуровневой системы оказания медицинской помощи;</a:t>
            </a:r>
          </a:p>
          <a:p>
            <a:pPr defTabSz="914400"/>
            <a:r>
              <a:rPr lang="ru-RU" altLang="ru-RU" sz="1000" dirty="0"/>
              <a:t>3) Для описания функционирования трехуровневой системы оказания медицинской помощи кроме структуры необходимо представлять последовательность действий во времени, которые должны выполняться при каждом обращении пациентов исследуемого контингента.</a:t>
            </a:r>
          </a:p>
          <a:p>
            <a:pPr defTabSz="914400"/>
            <a:r>
              <a:rPr lang="ru-RU" altLang="ru-RU" sz="1000" dirty="0"/>
              <a:t>4)</a:t>
            </a:r>
            <a:r>
              <a:rPr lang="en-US" altLang="ru-RU" sz="1000" dirty="0"/>
              <a:t> </a:t>
            </a:r>
            <a:r>
              <a:rPr lang="ru-RU" altLang="ru-RU" sz="1000" dirty="0"/>
              <a:t>Наличие вспомогательного процесса существенно облегчает получение справочной информации.</a:t>
            </a:r>
          </a:p>
        </p:txBody>
      </p:sp>
      <p:sp>
        <p:nvSpPr>
          <p:cNvPr id="19" name="Номер слайда 1"/>
          <p:cNvSpPr>
            <a:spLocks noGrp="1"/>
          </p:cNvSpPr>
          <p:nvPr>
            <p:ph type="sldNum" sz="quarter" idx="12"/>
          </p:nvPr>
        </p:nvSpPr>
        <p:spPr>
          <a:xfrm>
            <a:off x="6815237" y="6359615"/>
            <a:ext cx="2057400" cy="365125"/>
          </a:xfrm>
        </p:spPr>
        <p:txBody>
          <a:bodyPr/>
          <a:lstStyle/>
          <a:p>
            <a:fld id="{DA0082DF-B287-4442-9D39-EF43F043B579}" type="slidenum">
              <a:rPr lang="ru-RU" smtClean="0"/>
              <a:t>10</a:t>
            </a:fld>
            <a:endParaRPr lang="ru-RU" dirty="0"/>
          </a:p>
        </p:txBody>
      </p:sp>
    </p:spTree>
    <p:extLst>
      <p:ext uri="{BB962C8B-B14F-4D97-AF65-F5344CB8AC3E}">
        <p14:creationId xmlns:p14="http://schemas.microsoft.com/office/powerpoint/2010/main" val="22311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
            <a:ext cx="6084277" cy="826477"/>
          </a:xfrm>
        </p:spPr>
        <p:txBody>
          <a:bodyPr>
            <a:noAutofit/>
          </a:bodyPr>
          <a:lstStyle/>
          <a:p>
            <a:pPr algn="ctr"/>
            <a:r>
              <a:rPr lang="ru-RU" sz="1800" b="1" dirty="0">
                <a:solidFill>
                  <a:srgbClr val="008080"/>
                </a:solidFill>
              </a:rPr>
              <a:t>Анализ результатов применения трехуровневой системы медицинского обслуживания</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5"/>
          <a:stretch>
            <a:fillRect/>
          </a:stretch>
        </p:blipFill>
        <p:spPr>
          <a:xfrm>
            <a:off x="215517" y="1510574"/>
            <a:ext cx="4956955" cy="1758919"/>
          </a:xfrm>
          <a:prstGeom prst="rect">
            <a:avLst/>
          </a:prstGeom>
        </p:spPr>
      </p:pic>
      <p:sp>
        <p:nvSpPr>
          <p:cNvPr id="15" name="Text Box 13"/>
          <p:cNvSpPr txBox="1">
            <a:spLocks noChangeArrowheads="1"/>
          </p:cNvSpPr>
          <p:nvPr/>
        </p:nvSpPr>
        <p:spPr bwMode="auto">
          <a:xfrm>
            <a:off x="5580112" y="1193888"/>
            <a:ext cx="3357736" cy="2021995"/>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Выводы:</a:t>
            </a:r>
          </a:p>
          <a:p>
            <a:r>
              <a:rPr lang="ru-RU" sz="1000" dirty="0"/>
              <a:t>1) Трёхуровневая система организации медицинской помощи впервые применялась по отношению к ветеранам ПОР. Достигнутый результат позволяет рекомендовать данный метод к применению в отношении всех лиц, подвергшихся ВИИЯТ.</a:t>
            </a:r>
          </a:p>
          <a:p>
            <a:endParaRPr lang="ru-RU" sz="400" dirty="0"/>
          </a:p>
          <a:p>
            <a:r>
              <a:rPr lang="ru-RU" sz="1000" dirty="0"/>
              <a:t>2) Для своевременного предупреждения и, возможно, снятия имеющихся стрессовых состояний лиц, подвергшихся ВИИЯТ, следует дополнительно рассматривать наличие в штате медицинских учреждений специалистов по психологическому сопровождению пациентов.</a:t>
            </a:r>
            <a:endParaRPr lang="ru-RU" altLang="ru-RU" sz="1000" dirty="0"/>
          </a:p>
          <a:p>
            <a:endParaRPr lang="ru-RU" altLang="ru-RU" sz="1000" dirty="0"/>
          </a:p>
        </p:txBody>
      </p:sp>
      <p:pic>
        <p:nvPicPr>
          <p:cNvPr id="16" name="Рисунок 15"/>
          <p:cNvPicPr>
            <a:picLocks noChangeAspect="1"/>
          </p:cNvPicPr>
          <p:nvPr/>
        </p:nvPicPr>
        <p:blipFill>
          <a:blip r:embed="rId6"/>
          <a:stretch>
            <a:fillRect/>
          </a:stretch>
        </p:blipFill>
        <p:spPr>
          <a:xfrm>
            <a:off x="3923928" y="3802257"/>
            <a:ext cx="5013920" cy="2397006"/>
          </a:xfrm>
          <a:prstGeom prst="rect">
            <a:avLst/>
          </a:prstGeom>
        </p:spPr>
      </p:pic>
      <p:sp>
        <p:nvSpPr>
          <p:cNvPr id="17" name="Text Box 13"/>
          <p:cNvSpPr txBox="1">
            <a:spLocks noChangeArrowheads="1"/>
          </p:cNvSpPr>
          <p:nvPr/>
        </p:nvSpPr>
        <p:spPr bwMode="auto">
          <a:xfrm>
            <a:off x="224695" y="4115895"/>
            <a:ext cx="3240360" cy="2083368"/>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Выводы:</a:t>
            </a:r>
          </a:p>
          <a:p>
            <a:r>
              <a:rPr lang="ru-RU" sz="1000" dirty="0"/>
              <a:t>1) Применение трёхуровневой системы организации медицинской помощи в отношении прикрепленного контингента СЗОНКЦ было поддержано государственным заданием, поэтому удалось организовать полноценный мониторинг состояния здоровья данной категории граждан.</a:t>
            </a:r>
          </a:p>
          <a:p>
            <a:endParaRPr lang="ru-RU" sz="300" dirty="0"/>
          </a:p>
          <a:p>
            <a:r>
              <a:rPr lang="ru-RU" sz="1000" dirty="0"/>
              <a:t>2) Установлено, что применение метода селективной </a:t>
            </a:r>
            <a:r>
              <a:rPr lang="ru-RU" sz="1000" dirty="0" err="1"/>
              <a:t>коронарографии</a:t>
            </a:r>
            <a:r>
              <a:rPr lang="ru-RU" sz="1000" dirty="0"/>
              <a:t> обеспечивает необходимый уровень детализации при уточнении доминирующего диагноза сегодняшней статистики – «Болезни системы кровообращения» (</a:t>
            </a:r>
            <a:r>
              <a:rPr lang="en-US" sz="1000" dirty="0"/>
              <a:t>I</a:t>
            </a:r>
            <a:r>
              <a:rPr lang="ru-RU" sz="1000" dirty="0"/>
              <a:t>).</a:t>
            </a:r>
            <a:endParaRPr lang="ru-RU" altLang="ru-RU" sz="1000" dirty="0"/>
          </a:p>
          <a:p>
            <a:pPr marL="228600" indent="-228600">
              <a:buAutoNum type="arabicParenR"/>
            </a:pPr>
            <a:endParaRPr lang="ru-RU" altLang="ru-RU" sz="1000" dirty="0"/>
          </a:p>
        </p:txBody>
      </p:sp>
      <p:sp>
        <p:nvSpPr>
          <p:cNvPr id="18" name="Rectangle 8"/>
          <p:cNvSpPr txBox="1">
            <a:spLocks noChangeArrowheads="1"/>
          </p:cNvSpPr>
          <p:nvPr/>
        </p:nvSpPr>
        <p:spPr bwMode="auto">
          <a:xfrm>
            <a:off x="153548" y="1077760"/>
            <a:ext cx="50808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Результат применения трехуровневой системы оказания медицинской помощи ветеранам ПОР за период с 2012 по 2021 годы</a:t>
            </a:r>
            <a:endParaRPr lang="ru-RU" sz="1200" dirty="0">
              <a:latin typeface="Times New Roman" panose="02020603050405020304" pitchFamily="18" charset="0"/>
              <a:cs typeface="Times New Roman" panose="02020603050405020304" pitchFamily="18" charset="0"/>
            </a:endParaRPr>
          </a:p>
        </p:txBody>
      </p:sp>
      <p:sp>
        <p:nvSpPr>
          <p:cNvPr id="19" name="Rectangle 8"/>
          <p:cNvSpPr txBox="1">
            <a:spLocks noChangeArrowheads="1"/>
          </p:cNvSpPr>
          <p:nvPr/>
        </p:nvSpPr>
        <p:spPr bwMode="auto">
          <a:xfrm>
            <a:off x="3832423" y="3340592"/>
            <a:ext cx="51579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Результат применения трехуровневой системы оказания медицинской помощи представителям прикрепленного контингента в 2022 году</a:t>
            </a:r>
            <a:endParaRPr lang="ru-RU" sz="1200" dirty="0">
              <a:latin typeface="Times New Roman" panose="02020603050405020304" pitchFamily="18" charset="0"/>
              <a:cs typeface="Times New Roman" panose="02020603050405020304" pitchFamily="18" charset="0"/>
            </a:endParaRPr>
          </a:p>
        </p:txBody>
      </p:sp>
      <p:sp>
        <p:nvSpPr>
          <p:cNvPr id="20" name="Номер слайда 1"/>
          <p:cNvSpPr>
            <a:spLocks noGrp="1"/>
          </p:cNvSpPr>
          <p:nvPr>
            <p:ph type="sldNum" sz="quarter" idx="12"/>
          </p:nvPr>
        </p:nvSpPr>
        <p:spPr>
          <a:xfrm>
            <a:off x="6815237" y="6359615"/>
            <a:ext cx="2057400" cy="365125"/>
          </a:xfrm>
        </p:spPr>
        <p:txBody>
          <a:bodyPr/>
          <a:lstStyle/>
          <a:p>
            <a:fld id="{29F3ACF8-C9BB-47A4-8194-5914CCEFA776}" type="slidenum">
              <a:rPr lang="ru-RU" smtClean="0"/>
              <a:t>11</a:t>
            </a:fld>
            <a:endParaRPr lang="ru-RU" dirty="0"/>
          </a:p>
        </p:txBody>
      </p:sp>
    </p:spTree>
    <p:extLst>
      <p:ext uri="{BB962C8B-B14F-4D97-AF65-F5344CB8AC3E}">
        <p14:creationId xmlns:p14="http://schemas.microsoft.com/office/powerpoint/2010/main" val="56673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1B05FF-513B-442E-B55C-B02E814EE216}"/>
              </a:ext>
            </a:extLst>
          </p:cNvPr>
          <p:cNvSpPr>
            <a:spLocks noGrp="1"/>
          </p:cNvSpPr>
          <p:nvPr>
            <p:ph type="title"/>
          </p:nvPr>
        </p:nvSpPr>
        <p:spPr>
          <a:xfrm>
            <a:off x="56875" y="157257"/>
            <a:ext cx="6055743" cy="771269"/>
          </a:xfrm>
        </p:spPr>
        <p:txBody>
          <a:bodyPr>
            <a:noAutofit/>
          </a:bodyPr>
          <a:lstStyle/>
          <a:p>
            <a:pPr algn="ctr"/>
            <a:r>
              <a:rPr lang="ru-RU" sz="2000" b="1" dirty="0">
                <a:solidFill>
                  <a:srgbClr val="008080"/>
                </a:solidFill>
              </a:rPr>
              <a:t>Оценка качества оказания медицинской помощи ветеранами ПОР (анкетирование с помощью авторского опросника)</a:t>
            </a:r>
          </a:p>
        </p:txBody>
      </p:sp>
      <p:sp>
        <p:nvSpPr>
          <p:cNvPr id="3" name="Объект 2">
            <a:extLst>
              <a:ext uri="{FF2B5EF4-FFF2-40B4-BE49-F238E27FC236}">
                <a16:creationId xmlns:a16="http://schemas.microsoft.com/office/drawing/2014/main" id="{53FFA246-E15E-4A80-A07C-817159A37935}"/>
              </a:ext>
            </a:extLst>
          </p:cNvPr>
          <p:cNvSpPr>
            <a:spLocks noGrp="1"/>
          </p:cNvSpPr>
          <p:nvPr>
            <p:ph idx="1"/>
          </p:nvPr>
        </p:nvSpPr>
        <p:spPr>
          <a:xfrm>
            <a:off x="947708" y="2206793"/>
            <a:ext cx="7279385" cy="3954930"/>
          </a:xfrm>
        </p:spPr>
        <p:txBody>
          <a:bodyPr>
            <a:noAutofit/>
          </a:bodyPr>
          <a:lstStyle/>
          <a:p>
            <a:pPr marL="0" indent="0">
              <a:buNone/>
            </a:pPr>
            <a:r>
              <a:rPr lang="ru-RU" sz="1800" b="1" dirty="0">
                <a:latin typeface="Times New Roman" panose="02020603050405020304" pitchFamily="18" charset="0"/>
                <a:cs typeface="Times New Roman" panose="02020603050405020304" pitchFamily="18" charset="0"/>
              </a:rPr>
              <a:t>Основными вопросами анкеты являлись следующие:</a:t>
            </a:r>
          </a:p>
          <a:p>
            <a:r>
              <a:rPr lang="ru-RU" sz="1800" b="1" dirty="0">
                <a:latin typeface="Times New Roman" panose="02020603050405020304" pitchFamily="18" charset="0"/>
                <a:cs typeface="Times New Roman" panose="02020603050405020304" pitchFamily="18" charset="0"/>
              </a:rPr>
              <a:t>пол ветерана ПОР;</a:t>
            </a:r>
          </a:p>
          <a:p>
            <a:r>
              <a:rPr lang="ru-RU" sz="1800" b="1" dirty="0">
                <a:latin typeface="Times New Roman" panose="02020603050405020304" pitchFamily="18" charset="0"/>
                <a:cs typeface="Times New Roman" panose="02020603050405020304" pitchFamily="18" charset="0"/>
              </a:rPr>
              <a:t>возраст ветерана ПОР;</a:t>
            </a:r>
          </a:p>
          <a:p>
            <a:r>
              <a:rPr lang="ru-RU" sz="1800" b="1" dirty="0">
                <a:latin typeface="Times New Roman" panose="02020603050405020304" pitchFamily="18" charset="0"/>
                <a:cs typeface="Times New Roman" panose="02020603050405020304" pitchFamily="18" charset="0"/>
              </a:rPr>
              <a:t>вид ПОР при исполнении ветеранами служебных обязанностей;</a:t>
            </a:r>
          </a:p>
          <a:p>
            <a:r>
              <a:rPr lang="ru-RU" sz="1800" b="1" dirty="0">
                <a:latin typeface="Times New Roman" panose="02020603050405020304" pitchFamily="18" charset="0"/>
                <a:cs typeface="Times New Roman" panose="02020603050405020304" pitchFamily="18" charset="0"/>
              </a:rPr>
              <a:t>наличие инвалидности;</a:t>
            </a:r>
          </a:p>
          <a:p>
            <a:r>
              <a:rPr lang="ru-RU" sz="1800" b="1" dirty="0">
                <a:latin typeface="Times New Roman" panose="02020603050405020304" pitchFamily="18" charset="0"/>
                <a:cs typeface="Times New Roman" panose="02020603050405020304" pitchFamily="18" charset="0"/>
              </a:rPr>
              <a:t>диагноз (диагнозы);</a:t>
            </a:r>
          </a:p>
          <a:p>
            <a:r>
              <a:rPr lang="ru-RU" sz="1800" b="1" dirty="0">
                <a:latin typeface="Times New Roman" panose="02020603050405020304" pitchFamily="18" charset="0"/>
                <a:cs typeface="Times New Roman" panose="02020603050405020304" pitchFamily="18" charset="0"/>
              </a:rPr>
              <a:t>информированность о доступных льготах;</a:t>
            </a:r>
          </a:p>
          <a:p>
            <a:r>
              <a:rPr lang="ru-RU" sz="1800" b="1" dirty="0">
                <a:latin typeface="Times New Roman" panose="02020603050405020304" pitchFamily="18" charset="0"/>
                <a:cs typeface="Times New Roman" panose="02020603050405020304" pitchFamily="18" charset="0"/>
              </a:rPr>
              <a:t>удовлетворенность качеством оказания медицинской помощи.</a:t>
            </a:r>
          </a:p>
          <a:p>
            <a:endParaRPr lang="ru-RU" sz="2200" dirty="0"/>
          </a:p>
        </p:txBody>
      </p:sp>
      <p:cxnSp>
        <p:nvCxnSpPr>
          <p:cNvPr id="5" name="Прямая соединительная линия 4"/>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cxnSp>
        <p:nvCxnSpPr>
          <p:cNvPr id="7" name="Прямая соединительная линия 6"/>
          <p:cNvCxnSpPr/>
          <p:nvPr/>
        </p:nvCxnSpPr>
        <p:spPr>
          <a:xfrm>
            <a:off x="0" y="1027222"/>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8" name="Группа 7"/>
          <p:cNvGrpSpPr/>
          <p:nvPr/>
        </p:nvGrpSpPr>
        <p:grpSpPr>
          <a:xfrm>
            <a:off x="56875" y="6436478"/>
            <a:ext cx="389290" cy="377959"/>
            <a:chOff x="262305" y="5884588"/>
            <a:chExt cx="802541" cy="802541"/>
          </a:xfrm>
        </p:grpSpPr>
        <p:sp>
          <p:nvSpPr>
            <p:cNvPr id="9" name="Овал 8"/>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Номер слайда 1"/>
          <p:cNvSpPr>
            <a:spLocks noGrp="1"/>
          </p:cNvSpPr>
          <p:nvPr>
            <p:ph type="sldNum" sz="quarter" idx="12"/>
          </p:nvPr>
        </p:nvSpPr>
        <p:spPr>
          <a:xfrm>
            <a:off x="6815237" y="6359615"/>
            <a:ext cx="2057400" cy="365125"/>
          </a:xfrm>
        </p:spPr>
        <p:txBody>
          <a:bodyPr/>
          <a:lstStyle/>
          <a:p>
            <a:fld id="{EBD741A4-867F-4911-B412-D7FB5D6FE054}" type="slidenum">
              <a:rPr lang="ru-RU" smtClean="0"/>
              <a:t>12</a:t>
            </a:fld>
            <a:endParaRPr lang="ru-RU" dirty="0"/>
          </a:p>
        </p:txBody>
      </p:sp>
    </p:spTree>
    <p:extLst>
      <p:ext uri="{BB962C8B-B14F-4D97-AF65-F5344CB8AC3E}">
        <p14:creationId xmlns:p14="http://schemas.microsoft.com/office/powerpoint/2010/main" val="365776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p:cNvPicPr>
            <a:picLocks noChangeAspect="1"/>
          </p:cNvPicPr>
          <p:nvPr/>
        </p:nvPicPr>
        <p:blipFill>
          <a:blip r:embed="rId3"/>
          <a:stretch>
            <a:fillRect/>
          </a:stretch>
        </p:blipFill>
        <p:spPr>
          <a:xfrm>
            <a:off x="4608489" y="4019002"/>
            <a:ext cx="3918595" cy="2357594"/>
          </a:xfrm>
          <a:prstGeom prst="rect">
            <a:avLst/>
          </a:prstGeom>
        </p:spPr>
      </p:pic>
      <p:pic>
        <p:nvPicPr>
          <p:cNvPr id="26" name="Рисунок 25"/>
          <p:cNvPicPr>
            <a:picLocks noChangeAspect="1"/>
          </p:cNvPicPr>
          <p:nvPr/>
        </p:nvPicPr>
        <p:blipFill>
          <a:blip r:embed="rId4"/>
          <a:stretch>
            <a:fillRect/>
          </a:stretch>
        </p:blipFill>
        <p:spPr>
          <a:xfrm>
            <a:off x="4879826" y="1608654"/>
            <a:ext cx="3210301" cy="1940654"/>
          </a:xfrm>
          <a:prstGeom prst="rect">
            <a:avLst/>
          </a:prstGeom>
        </p:spPr>
      </p:pic>
      <p:pic>
        <p:nvPicPr>
          <p:cNvPr id="25" name="Рисунок 24"/>
          <p:cNvPicPr>
            <a:picLocks noChangeAspect="1"/>
          </p:cNvPicPr>
          <p:nvPr/>
        </p:nvPicPr>
        <p:blipFill>
          <a:blip r:embed="rId5"/>
          <a:stretch>
            <a:fillRect/>
          </a:stretch>
        </p:blipFill>
        <p:spPr>
          <a:xfrm>
            <a:off x="326895" y="1251801"/>
            <a:ext cx="3617637" cy="2188447"/>
          </a:xfrm>
          <a:prstGeom prst="rect">
            <a:avLst/>
          </a:prstGeom>
        </p:spPr>
      </p:pic>
      <p:pic>
        <p:nvPicPr>
          <p:cNvPr id="7" name="Рисунок 6"/>
          <p:cNvPicPr>
            <a:picLocks noChangeAspect="1"/>
          </p:cNvPicPr>
          <p:nvPr/>
        </p:nvPicPr>
        <p:blipFill>
          <a:blip r:embed="rId6"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
            <a:ext cx="6084277" cy="826477"/>
          </a:xfrm>
        </p:spPr>
        <p:txBody>
          <a:bodyPr>
            <a:noAutofit/>
          </a:bodyPr>
          <a:lstStyle/>
          <a:p>
            <a:pPr algn="ctr"/>
            <a:r>
              <a:rPr lang="ru-RU" sz="1800" b="1" dirty="0">
                <a:solidFill>
                  <a:srgbClr val="008080"/>
                </a:solidFill>
              </a:rPr>
              <a:t>Результат телефонного опроса 103-х ветеранов ПОР </a:t>
            </a:r>
            <a:br>
              <a:rPr lang="ru-RU" sz="1800" b="1" dirty="0">
                <a:solidFill>
                  <a:srgbClr val="008080"/>
                </a:solidFill>
              </a:rPr>
            </a:br>
            <a:r>
              <a:rPr lang="ru-RU" sz="1800" b="1" dirty="0">
                <a:solidFill>
                  <a:srgbClr val="008080"/>
                </a:solidFill>
              </a:rPr>
              <a:t>в 2020 году (часть 1)</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sp>
        <p:nvSpPr>
          <p:cNvPr id="17" name="Text Box 13"/>
          <p:cNvSpPr txBox="1">
            <a:spLocks noChangeArrowheads="1"/>
          </p:cNvSpPr>
          <p:nvPr/>
        </p:nvSpPr>
        <p:spPr bwMode="auto">
          <a:xfrm>
            <a:off x="560883" y="4193968"/>
            <a:ext cx="3134475" cy="720080"/>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r>
              <a:rPr lang="ru-RU" sz="1000" dirty="0"/>
              <a:t>Распределение ветеранов ПОР опрашиваемой группы по половому признаку:</a:t>
            </a:r>
          </a:p>
          <a:p>
            <a:r>
              <a:rPr lang="ru-RU" sz="1000" dirty="0"/>
              <a:t>-- мужчины: 96%</a:t>
            </a:r>
          </a:p>
          <a:p>
            <a:r>
              <a:rPr lang="ru-RU" sz="1000" dirty="0"/>
              <a:t>– женщины 4%</a:t>
            </a:r>
            <a:endParaRPr lang="ru-RU" altLang="ru-RU" sz="1000" dirty="0"/>
          </a:p>
        </p:txBody>
      </p:sp>
      <p:sp>
        <p:nvSpPr>
          <p:cNvPr id="18" name="Rectangle 8"/>
          <p:cNvSpPr txBox="1">
            <a:spLocks noChangeArrowheads="1"/>
          </p:cNvSpPr>
          <p:nvPr/>
        </p:nvSpPr>
        <p:spPr bwMode="auto">
          <a:xfrm>
            <a:off x="614938" y="941833"/>
            <a:ext cx="3078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200" dirty="0">
                <a:latin typeface="+mj-lt"/>
                <a:cs typeface="Times New Roman" panose="02020603050405020304" pitchFamily="18" charset="0"/>
              </a:rPr>
              <a:t>Распределение ветеранов ПОР по возрасту</a:t>
            </a:r>
          </a:p>
        </p:txBody>
      </p:sp>
      <p:sp>
        <p:nvSpPr>
          <p:cNvPr id="19" name="Rectangle 8"/>
          <p:cNvSpPr txBox="1">
            <a:spLocks noChangeArrowheads="1"/>
          </p:cNvSpPr>
          <p:nvPr/>
        </p:nvSpPr>
        <p:spPr bwMode="auto">
          <a:xfrm>
            <a:off x="3944532" y="941833"/>
            <a:ext cx="50808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Распределение ветеранов ПОР опрашиваемой группы по видам подразделений («Полигон» –испытания ядерного оружия; АПЛ – атомная подводная лодка; «Утилизация» –утилизация радиоактивных отходов)</a:t>
            </a:r>
            <a:endParaRPr lang="ru-RU" sz="1200" dirty="0">
              <a:latin typeface="Times New Roman" panose="02020603050405020304" pitchFamily="18" charset="0"/>
              <a:cs typeface="Times New Roman" panose="02020603050405020304" pitchFamily="18" charset="0"/>
            </a:endParaRPr>
          </a:p>
        </p:txBody>
      </p:sp>
      <p:sp>
        <p:nvSpPr>
          <p:cNvPr id="20" name="Rectangle 8"/>
          <p:cNvSpPr txBox="1">
            <a:spLocks noChangeArrowheads="1"/>
          </p:cNvSpPr>
          <p:nvPr/>
        </p:nvSpPr>
        <p:spPr bwMode="auto">
          <a:xfrm>
            <a:off x="4455003" y="3569799"/>
            <a:ext cx="44224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Распределение ветеранов ПОР опрашиваемой группы по категориям инвалидности</a:t>
            </a:r>
            <a:endParaRPr lang="ru-RU" sz="1200" dirty="0">
              <a:latin typeface="Times New Roman" panose="02020603050405020304" pitchFamily="18" charset="0"/>
              <a:cs typeface="Times New Roman" panose="02020603050405020304" pitchFamily="18" charset="0"/>
            </a:endParaRPr>
          </a:p>
        </p:txBody>
      </p:sp>
      <p:sp>
        <p:nvSpPr>
          <p:cNvPr id="21" name="Text Box 13"/>
          <p:cNvSpPr txBox="1">
            <a:spLocks noChangeArrowheads="1"/>
          </p:cNvSpPr>
          <p:nvPr/>
        </p:nvSpPr>
        <p:spPr bwMode="auto">
          <a:xfrm>
            <a:off x="560883" y="5229791"/>
            <a:ext cx="3132753" cy="522177"/>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r>
              <a:rPr lang="ru-RU" sz="1000" dirty="0"/>
              <a:t>Показатель недостаточной информированности о льготах для данной категории населения составил 37.86%. </a:t>
            </a:r>
            <a:endParaRPr lang="ru-RU" altLang="ru-RU" sz="1000" dirty="0"/>
          </a:p>
        </p:txBody>
      </p:sp>
      <p:sp>
        <p:nvSpPr>
          <p:cNvPr id="28" name="Номер слайда 1"/>
          <p:cNvSpPr>
            <a:spLocks noGrp="1"/>
          </p:cNvSpPr>
          <p:nvPr>
            <p:ph type="sldNum" sz="quarter" idx="12"/>
          </p:nvPr>
        </p:nvSpPr>
        <p:spPr>
          <a:xfrm>
            <a:off x="6815237" y="6359615"/>
            <a:ext cx="2057400" cy="365125"/>
          </a:xfrm>
        </p:spPr>
        <p:txBody>
          <a:bodyPr/>
          <a:lstStyle/>
          <a:p>
            <a:fld id="{A34AD937-C9CB-4804-B899-618D26FB249B}" type="slidenum">
              <a:rPr lang="ru-RU" smtClean="0"/>
              <a:t>13</a:t>
            </a:fld>
            <a:endParaRPr lang="ru-RU" dirty="0"/>
          </a:p>
        </p:txBody>
      </p:sp>
    </p:spTree>
    <p:extLst>
      <p:ext uri="{BB962C8B-B14F-4D97-AF65-F5344CB8AC3E}">
        <p14:creationId xmlns:p14="http://schemas.microsoft.com/office/powerpoint/2010/main" val="84084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3"/>
          <a:stretch>
            <a:fillRect/>
          </a:stretch>
        </p:blipFill>
        <p:spPr>
          <a:xfrm>
            <a:off x="3914779" y="4278702"/>
            <a:ext cx="4921790" cy="2108243"/>
          </a:xfrm>
          <a:prstGeom prst="rect">
            <a:avLst/>
          </a:prstGeom>
        </p:spPr>
      </p:pic>
      <p:pic>
        <p:nvPicPr>
          <p:cNvPr id="3" name="Рисунок 2"/>
          <p:cNvPicPr>
            <a:picLocks noChangeAspect="1"/>
          </p:cNvPicPr>
          <p:nvPr/>
        </p:nvPicPr>
        <p:blipFill>
          <a:blip r:embed="rId4"/>
          <a:stretch>
            <a:fillRect/>
          </a:stretch>
        </p:blipFill>
        <p:spPr>
          <a:xfrm>
            <a:off x="243093" y="931612"/>
            <a:ext cx="4849698" cy="3159316"/>
          </a:xfrm>
          <a:prstGeom prst="rect">
            <a:avLst/>
          </a:prstGeom>
        </p:spPr>
      </p:pic>
      <p:sp>
        <p:nvSpPr>
          <p:cNvPr id="2" name="Заголовок 1">
            <a:extLst>
              <a:ext uri="{FF2B5EF4-FFF2-40B4-BE49-F238E27FC236}">
                <a16:creationId xmlns:a16="http://schemas.microsoft.com/office/drawing/2014/main" id="{DC1C9447-F416-49ED-BB6F-DE5AF9097CC4}"/>
              </a:ext>
            </a:extLst>
          </p:cNvPr>
          <p:cNvSpPr>
            <a:spLocks noGrp="1"/>
          </p:cNvSpPr>
          <p:nvPr>
            <p:ph type="title"/>
          </p:nvPr>
        </p:nvSpPr>
        <p:spPr>
          <a:xfrm>
            <a:off x="56875" y="0"/>
            <a:ext cx="6035581" cy="728753"/>
          </a:xfrm>
        </p:spPr>
        <p:txBody>
          <a:bodyPr>
            <a:noAutofit/>
          </a:bodyPr>
          <a:lstStyle/>
          <a:p>
            <a:pPr algn="ctr"/>
            <a:r>
              <a:rPr lang="ru-RU" sz="1800" b="1" dirty="0">
                <a:solidFill>
                  <a:srgbClr val="008080"/>
                </a:solidFill>
              </a:rPr>
              <a:t>Результат телефонного опроса 103-х ветеранов ПОР </a:t>
            </a:r>
            <a:br>
              <a:rPr lang="ru-RU" sz="1800" b="1" dirty="0">
                <a:solidFill>
                  <a:srgbClr val="008080"/>
                </a:solidFill>
              </a:rPr>
            </a:br>
            <a:r>
              <a:rPr lang="ru-RU" sz="1800" b="1" dirty="0">
                <a:solidFill>
                  <a:srgbClr val="008080"/>
                </a:solidFill>
              </a:rPr>
              <a:t>в 2020 году (часть 2)</a:t>
            </a:r>
          </a:p>
        </p:txBody>
      </p:sp>
      <p:cxnSp>
        <p:nvCxnSpPr>
          <p:cNvPr id="7" name="Прямая соединительная линия 6"/>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5" cstate="print"/>
          <a:stretch>
            <a:fillRect/>
          </a:stretch>
        </p:blipFill>
        <p:spPr>
          <a:xfrm>
            <a:off x="6226261" y="157257"/>
            <a:ext cx="2895599" cy="496573"/>
          </a:xfrm>
          <a:prstGeom prst="rect">
            <a:avLst/>
          </a:prstGeom>
          <a:solidFill>
            <a:srgbClr val="1B7A77"/>
          </a:solidFill>
          <a:ln w="25400">
            <a:solidFill>
              <a:srgbClr val="1BA295"/>
            </a:solidFill>
          </a:ln>
        </p:spPr>
      </p:pic>
      <p:cxnSp>
        <p:nvCxnSpPr>
          <p:cNvPr id="9" name="Прямая соединительная линия 8"/>
          <p:cNvCxnSpPr/>
          <p:nvPr/>
        </p:nvCxnSpPr>
        <p:spPr>
          <a:xfrm>
            <a:off x="-52942" y="743837"/>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8"/>
          <p:cNvSpPr txBox="1">
            <a:spLocks noChangeArrowheads="1"/>
          </p:cNvSpPr>
          <p:nvPr/>
        </p:nvSpPr>
        <p:spPr bwMode="auto">
          <a:xfrm>
            <a:off x="5460968" y="3542363"/>
            <a:ext cx="35734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Оценка удовлетворенности качеством оказания ветеранам ПОР опрашиваемой группы медицинской помощи</a:t>
            </a:r>
            <a:endParaRPr lang="ru-RU" sz="1200" dirty="0">
              <a:latin typeface="Times New Roman" panose="02020603050405020304" pitchFamily="18" charset="0"/>
              <a:cs typeface="Times New Roman" panose="02020603050405020304" pitchFamily="18" charset="0"/>
            </a:endParaRPr>
          </a:p>
        </p:txBody>
      </p:sp>
      <p:sp>
        <p:nvSpPr>
          <p:cNvPr id="18" name="Text Box 13"/>
          <p:cNvSpPr txBox="1">
            <a:spLocks noChangeArrowheads="1"/>
          </p:cNvSpPr>
          <p:nvPr/>
        </p:nvSpPr>
        <p:spPr bwMode="auto">
          <a:xfrm>
            <a:off x="270874" y="4630083"/>
            <a:ext cx="3132753" cy="1486991"/>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r>
              <a:rPr lang="ru-RU" sz="1000" dirty="0"/>
              <a:t>Число полностью удовлетворенных качеством медицинского обслуживания составило 53,47%. Полностью не удовлетворенных было 4,95%. </a:t>
            </a:r>
          </a:p>
          <a:p>
            <a:r>
              <a:rPr lang="ru-RU" sz="1000" dirty="0"/>
              <a:t>При пересчете частичной удовлетворенности и частичной неудовлетворенности в соответствии с весовыми коэффициентами каждой такой оценки, получим, что общая удовлетворенность составит около 71%, а общая неудовлетворенность – 29% соответственно.</a:t>
            </a:r>
            <a:endParaRPr lang="ru-RU" altLang="ru-RU" sz="1000" dirty="0"/>
          </a:p>
        </p:txBody>
      </p:sp>
      <p:sp>
        <p:nvSpPr>
          <p:cNvPr id="19" name="Rectangle 8"/>
          <p:cNvSpPr txBox="1">
            <a:spLocks noChangeArrowheads="1"/>
          </p:cNvSpPr>
          <p:nvPr/>
        </p:nvSpPr>
        <p:spPr bwMode="auto">
          <a:xfrm>
            <a:off x="5374257" y="839048"/>
            <a:ext cx="34623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Распределение диагнозов заболеваний ветеранов ПОР опрашиваемой группы по классам МКБ (международная классификация болезней) </a:t>
            </a:r>
            <a:endParaRPr lang="ru-RU" sz="1200" dirty="0">
              <a:latin typeface="Times New Roman" panose="02020603050405020304" pitchFamily="18" charset="0"/>
              <a:cs typeface="Times New Roman" panose="02020603050405020304" pitchFamily="18" charset="0"/>
            </a:endParaRPr>
          </a:p>
        </p:txBody>
      </p:sp>
      <p:sp>
        <p:nvSpPr>
          <p:cNvPr id="21" name="Номер слайда 1"/>
          <p:cNvSpPr>
            <a:spLocks noGrp="1"/>
          </p:cNvSpPr>
          <p:nvPr>
            <p:ph type="sldNum" sz="quarter" idx="12"/>
          </p:nvPr>
        </p:nvSpPr>
        <p:spPr>
          <a:xfrm>
            <a:off x="6815237" y="6359615"/>
            <a:ext cx="2057400" cy="365125"/>
          </a:xfrm>
        </p:spPr>
        <p:txBody>
          <a:bodyPr/>
          <a:lstStyle/>
          <a:p>
            <a:fld id="{80641EB3-04E5-41CB-ACCC-FF4D905C8151}" type="slidenum">
              <a:rPr lang="ru-RU" smtClean="0"/>
              <a:t>14</a:t>
            </a:fld>
            <a:endParaRPr lang="ru-RU" dirty="0"/>
          </a:p>
        </p:txBody>
      </p:sp>
    </p:spTree>
    <p:extLst>
      <p:ext uri="{BB962C8B-B14F-4D97-AF65-F5344CB8AC3E}">
        <p14:creationId xmlns:p14="http://schemas.microsoft.com/office/powerpoint/2010/main" val="2315522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
            <a:ext cx="6084277" cy="826477"/>
          </a:xfrm>
        </p:spPr>
        <p:txBody>
          <a:bodyPr>
            <a:noAutofit/>
          </a:bodyPr>
          <a:lstStyle/>
          <a:p>
            <a:pPr algn="ctr"/>
            <a:r>
              <a:rPr lang="ru-RU" sz="1600" b="1" dirty="0">
                <a:solidFill>
                  <a:srgbClr val="008080"/>
                </a:solidFill>
              </a:rPr>
              <a:t>Результат анкетирования двух групп (по 101 человеку в каждой) представителей прикрепленного контингента СЗОНКЦ в 2023 году (часть 1)</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sp>
        <p:nvSpPr>
          <p:cNvPr id="14" name="Text Box 13"/>
          <p:cNvSpPr txBox="1">
            <a:spLocks noChangeArrowheads="1"/>
          </p:cNvSpPr>
          <p:nvPr/>
        </p:nvSpPr>
        <p:spPr bwMode="auto">
          <a:xfrm>
            <a:off x="256696" y="2347672"/>
            <a:ext cx="3134475" cy="1147847"/>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r>
              <a:rPr lang="ru-RU" sz="1000" dirty="0"/>
              <a:t>Распределение представителей ПК из группы с ВИИЯТ по половому признаку: 84,16% – мужчины, а 15,84% – женщины.</a:t>
            </a:r>
          </a:p>
          <a:p>
            <a:endParaRPr lang="ru-RU" sz="400" dirty="0"/>
          </a:p>
          <a:p>
            <a:r>
              <a:rPr lang="ru-RU" sz="1000" dirty="0"/>
              <a:t>Распределение представителей ПК из группы без ВИИЯТ по половому признаку: 86,14% – мужчины, а 13,86% – женщины.</a:t>
            </a:r>
          </a:p>
          <a:p>
            <a:endParaRPr lang="ru-RU" sz="1000" dirty="0"/>
          </a:p>
          <a:p>
            <a:endParaRPr lang="ru-RU" sz="1000" dirty="0"/>
          </a:p>
        </p:txBody>
      </p:sp>
      <p:sp>
        <p:nvSpPr>
          <p:cNvPr id="15" name="Rectangle 8"/>
          <p:cNvSpPr txBox="1">
            <a:spLocks noChangeArrowheads="1"/>
          </p:cNvSpPr>
          <p:nvPr/>
        </p:nvSpPr>
        <p:spPr bwMode="auto">
          <a:xfrm>
            <a:off x="4013189" y="3180389"/>
            <a:ext cx="44224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Оценка удовлетворенности представителей ПК качеством оказания медицинской помощи </a:t>
            </a:r>
            <a:endParaRPr lang="ru-RU" sz="1200" dirty="0">
              <a:latin typeface="Times New Roman" panose="02020603050405020304" pitchFamily="18" charset="0"/>
              <a:cs typeface="Times New Roman" panose="02020603050405020304" pitchFamily="18" charset="0"/>
            </a:endParaRPr>
          </a:p>
        </p:txBody>
      </p:sp>
      <p:pic>
        <p:nvPicPr>
          <p:cNvPr id="16" name="Рисунок 15"/>
          <p:cNvPicPr>
            <a:picLocks noChangeAspect="1"/>
          </p:cNvPicPr>
          <p:nvPr/>
        </p:nvPicPr>
        <p:blipFill>
          <a:blip r:embed="rId5"/>
          <a:stretch>
            <a:fillRect/>
          </a:stretch>
        </p:blipFill>
        <p:spPr>
          <a:xfrm>
            <a:off x="230983" y="1254579"/>
            <a:ext cx="3989857" cy="948939"/>
          </a:xfrm>
          <a:prstGeom prst="rect">
            <a:avLst/>
          </a:prstGeom>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841" y="935369"/>
            <a:ext cx="4476802" cy="204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Рисунок 17"/>
          <p:cNvPicPr>
            <a:picLocks noChangeAspect="1"/>
          </p:cNvPicPr>
          <p:nvPr/>
        </p:nvPicPr>
        <p:blipFill>
          <a:blip r:embed="rId7"/>
          <a:stretch>
            <a:fillRect/>
          </a:stretch>
        </p:blipFill>
        <p:spPr>
          <a:xfrm>
            <a:off x="3778411" y="3713775"/>
            <a:ext cx="5176690" cy="2373973"/>
          </a:xfrm>
          <a:prstGeom prst="rect">
            <a:avLst/>
          </a:prstGeom>
        </p:spPr>
      </p:pic>
      <p:sp>
        <p:nvSpPr>
          <p:cNvPr id="19" name="Rectangle 8"/>
          <p:cNvSpPr txBox="1">
            <a:spLocks noChangeArrowheads="1"/>
          </p:cNvSpPr>
          <p:nvPr/>
        </p:nvSpPr>
        <p:spPr bwMode="auto">
          <a:xfrm>
            <a:off x="371768" y="935369"/>
            <a:ext cx="37082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Распределение представителей ПК по возрасту </a:t>
            </a:r>
            <a:endParaRPr lang="ru-RU" sz="1200" dirty="0">
              <a:latin typeface="Times New Roman" panose="02020603050405020304" pitchFamily="18" charset="0"/>
              <a:cs typeface="Times New Roman" panose="02020603050405020304" pitchFamily="18" charset="0"/>
            </a:endParaRPr>
          </a:p>
        </p:txBody>
      </p:sp>
      <p:sp>
        <p:nvSpPr>
          <p:cNvPr id="20" name="Text Box 13"/>
          <p:cNvSpPr txBox="1">
            <a:spLocks noChangeArrowheads="1"/>
          </p:cNvSpPr>
          <p:nvPr/>
        </p:nvSpPr>
        <p:spPr bwMode="auto">
          <a:xfrm>
            <a:off x="241947" y="3713774"/>
            <a:ext cx="3267185" cy="2450183"/>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Выводы:</a:t>
            </a:r>
          </a:p>
          <a:p>
            <a:r>
              <a:rPr lang="ru-RU" sz="1000" dirty="0"/>
              <a:t>1) Оценка качества медицинского обслуживания не  зависит от наличия ВИИЯТ.</a:t>
            </a:r>
            <a:endParaRPr lang="ru-RU" sz="300" dirty="0"/>
          </a:p>
          <a:p>
            <a:r>
              <a:rPr lang="ru-RU" sz="1000" dirty="0"/>
              <a:t>2) Оценка качества медицинского обслуживания ветеранами ПОР значительно ниже, чем представителями ПК. Возможно, что эта оценка зависит от модели финансирования сравниваемых категорий граждан. Финансирование оказания медицинской помощи ветеранам ПОР осуществляется по системе ОМС, а представителям ПК – в рамках специального государственного задания. Из этих возможностей и выстраивается система оказания медицинской помощи каждой из указанных категорий граждан, вплоть до степени использования трехуровневой системы.</a:t>
            </a:r>
            <a:endParaRPr lang="ru-RU" altLang="ru-RU" sz="1000" dirty="0"/>
          </a:p>
          <a:p>
            <a:endParaRPr lang="ru-RU" altLang="ru-RU" sz="1000" dirty="0"/>
          </a:p>
        </p:txBody>
      </p:sp>
      <p:sp>
        <p:nvSpPr>
          <p:cNvPr id="21" name="Номер слайда 1"/>
          <p:cNvSpPr>
            <a:spLocks noGrp="1"/>
          </p:cNvSpPr>
          <p:nvPr>
            <p:ph type="sldNum" sz="quarter" idx="12"/>
          </p:nvPr>
        </p:nvSpPr>
        <p:spPr>
          <a:xfrm>
            <a:off x="6815237" y="6359615"/>
            <a:ext cx="2057400" cy="365125"/>
          </a:xfrm>
        </p:spPr>
        <p:txBody>
          <a:bodyPr/>
          <a:lstStyle/>
          <a:p>
            <a:fld id="{0D4F4C5F-BD28-44E6-BB7A-BC67261A3878}" type="slidenum">
              <a:rPr lang="ru-RU" smtClean="0"/>
              <a:t>15</a:t>
            </a:fld>
            <a:endParaRPr lang="ru-RU" dirty="0"/>
          </a:p>
        </p:txBody>
      </p:sp>
    </p:spTree>
    <p:extLst>
      <p:ext uri="{BB962C8B-B14F-4D97-AF65-F5344CB8AC3E}">
        <p14:creationId xmlns:p14="http://schemas.microsoft.com/office/powerpoint/2010/main" val="2632157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
            <a:ext cx="6084277" cy="826477"/>
          </a:xfrm>
        </p:spPr>
        <p:txBody>
          <a:bodyPr>
            <a:noAutofit/>
          </a:bodyPr>
          <a:lstStyle/>
          <a:p>
            <a:pPr algn="ctr"/>
            <a:r>
              <a:rPr lang="ru-RU" sz="1600" b="1" dirty="0">
                <a:solidFill>
                  <a:srgbClr val="008080"/>
                </a:solidFill>
              </a:rPr>
              <a:t>Результат анкетирования двух групп (по 101 человеку в каждой) представителей прикрепленного контингента СЗОНКЦ в 2023 году (часть 2)</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sp>
        <p:nvSpPr>
          <p:cNvPr id="14" name="Text Box 13"/>
          <p:cNvSpPr txBox="1">
            <a:spLocks noChangeArrowheads="1"/>
          </p:cNvSpPr>
          <p:nvPr/>
        </p:nvSpPr>
        <p:spPr bwMode="auto">
          <a:xfrm>
            <a:off x="224694" y="4168321"/>
            <a:ext cx="4059274" cy="1897832"/>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Выводы:</a:t>
            </a:r>
          </a:p>
          <a:p>
            <a:r>
              <a:rPr lang="ru-RU" sz="1000" dirty="0"/>
              <a:t>1) Образ жизни – это сфера деятельности пациентов, впрямую не подконтрольная медицинскому учреждению, поскольку происходит за его пределами. Вопрос пропаганды ЗОЖ поднимается медицинским персоналом только при посещениях пациентами медицинского учреждения.</a:t>
            </a:r>
          </a:p>
          <a:p>
            <a:endParaRPr lang="ru-RU" sz="400" dirty="0"/>
          </a:p>
          <a:p>
            <a:r>
              <a:rPr lang="ru-RU" sz="1000" dirty="0"/>
              <a:t>2) При наличии периодического обязательного анкетирования рассматриваемого контингента, появляется возможность обнаружить направления недоработки по вопросам выполнения рекомендаций ЗОЖ, что позволит вовремя принять решения об усилении пропаганды по соответствующим направлениям.</a:t>
            </a:r>
            <a:endParaRPr lang="ru-RU" altLang="ru-RU" sz="1000"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94" y="1196752"/>
            <a:ext cx="3792691" cy="209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0437" y="1234453"/>
            <a:ext cx="4844381" cy="205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9150" y="4005063"/>
            <a:ext cx="4448698" cy="222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Номер слайда 1"/>
          <p:cNvSpPr>
            <a:spLocks noGrp="1"/>
          </p:cNvSpPr>
          <p:nvPr>
            <p:ph type="sldNum" sz="quarter" idx="12"/>
          </p:nvPr>
        </p:nvSpPr>
        <p:spPr>
          <a:xfrm>
            <a:off x="6815237" y="6359615"/>
            <a:ext cx="2057400" cy="365125"/>
          </a:xfrm>
        </p:spPr>
        <p:txBody>
          <a:bodyPr/>
          <a:lstStyle/>
          <a:p>
            <a:fld id="{1BCE2A76-3755-4BEC-AA03-BFCDB9086931}" type="slidenum">
              <a:rPr lang="ru-RU" smtClean="0"/>
              <a:t>16</a:t>
            </a:fld>
            <a:endParaRPr lang="ru-RU" dirty="0"/>
          </a:p>
        </p:txBody>
      </p:sp>
    </p:spTree>
    <p:extLst>
      <p:ext uri="{BB962C8B-B14F-4D97-AF65-F5344CB8AC3E}">
        <p14:creationId xmlns:p14="http://schemas.microsoft.com/office/powerpoint/2010/main" val="1834610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
            <a:ext cx="6084277" cy="826477"/>
          </a:xfrm>
        </p:spPr>
        <p:txBody>
          <a:bodyPr>
            <a:noAutofit/>
          </a:bodyPr>
          <a:lstStyle/>
          <a:p>
            <a:pPr algn="ctr"/>
            <a:r>
              <a:rPr lang="ru-RU" sz="1800" b="1" dirty="0">
                <a:solidFill>
                  <a:srgbClr val="008080"/>
                </a:solidFill>
              </a:rPr>
              <a:t>Организационная структура предлагаемой системы оказания медицинской помощи</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14"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0" y="907385"/>
            <a:ext cx="4796711" cy="550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3"/>
          <p:cNvSpPr txBox="1">
            <a:spLocks noChangeArrowheads="1"/>
          </p:cNvSpPr>
          <p:nvPr/>
        </p:nvSpPr>
        <p:spPr bwMode="auto">
          <a:xfrm>
            <a:off x="5447719" y="1202029"/>
            <a:ext cx="3330699" cy="5040560"/>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p>
            <a:r>
              <a:rPr lang="ru-RU" altLang="ru-RU" sz="1000"/>
              <a:t>В правой части системы показан основной процесс оказания медицинской помощи пациенту (далее – основной процесс). В его состав входят:</a:t>
            </a:r>
          </a:p>
          <a:p>
            <a:r>
              <a:rPr lang="ru-RU" altLang="ru-RU" sz="1000"/>
              <a:t>– процедура регистрации пациента;</a:t>
            </a:r>
          </a:p>
          <a:p>
            <a:r>
              <a:rPr lang="ru-RU" altLang="ru-RU" sz="1000"/>
              <a:t>– процесс применения трехуровневой системы медицинского обслуживания;</a:t>
            </a:r>
          </a:p>
          <a:p>
            <a:r>
              <a:rPr lang="ru-RU" altLang="ru-RU" sz="1000"/>
              <a:t>– процедура анкетирования пациента по социально-психологическим аспектам;</a:t>
            </a:r>
          </a:p>
          <a:p>
            <a:r>
              <a:rPr lang="ru-RU" altLang="ru-RU" sz="1000"/>
              <a:t>– процедура выписки пациента.</a:t>
            </a:r>
          </a:p>
          <a:p>
            <a:pPr>
              <a:spcBef>
                <a:spcPct val="20000"/>
              </a:spcBef>
              <a:buFont typeface="Arial" panose="020B0604020202020204" pitchFamily="34" charset="0"/>
              <a:buNone/>
            </a:pPr>
            <a:endParaRPr lang="ru-RU" altLang="ru-RU" sz="500" b="1">
              <a:solidFill>
                <a:srgbClr val="993300"/>
              </a:solidFill>
            </a:endParaRPr>
          </a:p>
          <a:p>
            <a:r>
              <a:rPr lang="ru-RU" altLang="ru-RU" sz="1000"/>
              <a:t>Слева от основного процесса изображен вспомогательный процесс. В его составе представлены:</a:t>
            </a:r>
          </a:p>
          <a:p>
            <a:r>
              <a:rPr lang="ru-RU" altLang="ru-RU" sz="1000"/>
              <a:t>– база клинических данных;</a:t>
            </a:r>
          </a:p>
          <a:p>
            <a:r>
              <a:rPr lang="ru-RU" altLang="ru-RU" sz="1000"/>
              <a:t>– процедура ввода информации в базу клинических данных;</a:t>
            </a:r>
          </a:p>
          <a:p>
            <a:r>
              <a:rPr lang="ru-RU" altLang="ru-RU" sz="1000"/>
              <a:t>– процедура получения справочных данных по клиническим аспектам;</a:t>
            </a:r>
          </a:p>
          <a:p>
            <a:r>
              <a:rPr lang="ru-RU" altLang="ru-RU" sz="1000"/>
              <a:t>– база оценочных данных;</a:t>
            </a:r>
          </a:p>
          <a:p>
            <a:r>
              <a:rPr lang="ru-RU" altLang="ru-RU" sz="1000"/>
              <a:t>– процедура ввода информации в базу оценочных данных;</a:t>
            </a:r>
          </a:p>
          <a:p>
            <a:r>
              <a:rPr lang="ru-RU" altLang="ru-RU" sz="1000"/>
              <a:t>– процедура получения справочных данных по социально-психологическим аспектам;</a:t>
            </a:r>
          </a:p>
          <a:p>
            <a:r>
              <a:rPr lang="ru-RU" altLang="ru-RU" sz="1000"/>
              <a:t>– процесс статистического исследования;</a:t>
            </a:r>
          </a:p>
          <a:p>
            <a:r>
              <a:rPr lang="ru-RU" altLang="ru-RU" sz="1000"/>
              <a:t>– процедура составления статистических отчетов по клиническим и социально-психологическим аспектам (далее – процедура составления статистических отчетов).</a:t>
            </a:r>
          </a:p>
          <a:p>
            <a:endParaRPr lang="ru-RU" altLang="ru-RU" sz="500"/>
          </a:p>
          <a:p>
            <a:pPr>
              <a:spcBef>
                <a:spcPct val="20000"/>
              </a:spcBef>
              <a:buFont typeface="Arial" panose="020B0604020202020204" pitchFamily="34" charset="0"/>
              <a:buNone/>
            </a:pPr>
            <a:r>
              <a:rPr lang="ru-RU" altLang="ru-RU" sz="1000"/>
              <a:t>Снизу от вспомогательного процесса расположен дополнительный процесс, в котором представлена процедура принятия решений о возможной корректировке лечебных и профилактических алгоритмов, а также о мерах по устранению возможных недостатков в социально–психологической сфере (далее – процедура принятия решений).</a:t>
            </a:r>
            <a:endParaRPr lang="ru-RU" altLang="ru-RU" sz="1000" b="1">
              <a:solidFill>
                <a:srgbClr val="993300"/>
              </a:solidFill>
            </a:endParaRPr>
          </a:p>
        </p:txBody>
      </p:sp>
      <p:sp>
        <p:nvSpPr>
          <p:cNvPr id="16" name="Номер слайда 1"/>
          <p:cNvSpPr>
            <a:spLocks noGrp="1"/>
          </p:cNvSpPr>
          <p:nvPr>
            <p:ph type="sldNum" sz="quarter" idx="12"/>
          </p:nvPr>
        </p:nvSpPr>
        <p:spPr>
          <a:xfrm>
            <a:off x="6815237" y="6359615"/>
            <a:ext cx="2057400" cy="365125"/>
          </a:xfrm>
        </p:spPr>
        <p:txBody>
          <a:bodyPr/>
          <a:lstStyle/>
          <a:p>
            <a:fld id="{EB7A6802-C6A4-4A0B-BE96-966C70206A61}" type="slidenum">
              <a:rPr lang="ru-RU" smtClean="0"/>
              <a:t>17</a:t>
            </a:fld>
            <a:endParaRPr lang="ru-RU" dirty="0"/>
          </a:p>
        </p:txBody>
      </p:sp>
    </p:spTree>
    <p:extLst>
      <p:ext uri="{BB962C8B-B14F-4D97-AF65-F5344CB8AC3E}">
        <p14:creationId xmlns:p14="http://schemas.microsoft.com/office/powerpoint/2010/main" val="382502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
            <a:ext cx="6084277" cy="826477"/>
          </a:xfrm>
        </p:spPr>
        <p:txBody>
          <a:bodyPr>
            <a:noAutofit/>
          </a:bodyPr>
          <a:lstStyle/>
          <a:p>
            <a:pPr algn="ctr"/>
            <a:r>
              <a:rPr lang="ru-RU" sz="1800" b="1" dirty="0">
                <a:solidFill>
                  <a:srgbClr val="008080"/>
                </a:solidFill>
              </a:rPr>
              <a:t>Процессы предлагаемой системы оказания медицинской помощи</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sp>
        <p:nvSpPr>
          <p:cNvPr id="14" name="Text Box 13"/>
          <p:cNvSpPr txBox="1">
            <a:spLocks noChangeArrowheads="1"/>
          </p:cNvSpPr>
          <p:nvPr/>
        </p:nvSpPr>
        <p:spPr bwMode="auto">
          <a:xfrm>
            <a:off x="251520" y="4517011"/>
            <a:ext cx="4102100" cy="1785845"/>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indent="180000" algn="just" defTabSz="914400">
              <a:spcBef>
                <a:spcPct val="20000"/>
              </a:spcBef>
              <a:buFont typeface="Arial" panose="020B0604020202020204" pitchFamily="34" charset="0"/>
              <a:buNone/>
            </a:pPr>
            <a:r>
              <a:rPr lang="ru-RU" altLang="ru-RU" sz="1200" b="1" dirty="0">
                <a:solidFill>
                  <a:srgbClr val="008080"/>
                </a:solidFill>
                <a:latin typeface="Times New Roman" panose="02020603050405020304" pitchFamily="18" charset="0"/>
                <a:cs typeface="Times New Roman" panose="02020603050405020304" pitchFamily="18" charset="0"/>
              </a:rPr>
              <a:t>Алгоритм функционирования основного процесса </a:t>
            </a:r>
            <a:r>
              <a:rPr lang="ru-RU" altLang="ru-RU" sz="1200" dirty="0">
                <a:latin typeface="Times New Roman" panose="02020603050405020304" pitchFamily="18" charset="0"/>
                <a:cs typeface="Times New Roman" panose="02020603050405020304" pitchFamily="18" charset="0"/>
              </a:rPr>
              <a:t>отличается тем, что после завершении процесса применения трехуровневой системы медицинского обслуживания, выполняется процедура анкетирования пациента по социально-психологическим аспектам. Результат анкетирования фиксируется в базе данных для оценочной информации по рассматриваемому контингенту.</a:t>
            </a:r>
          </a:p>
          <a:p>
            <a:pPr indent="180000" algn="just" defTabSz="914400"/>
            <a:r>
              <a:rPr lang="ru-RU" altLang="ru-RU" sz="1200" dirty="0">
                <a:latin typeface="Times New Roman" panose="02020603050405020304" pitchFamily="18" charset="0"/>
                <a:cs typeface="Times New Roman" panose="02020603050405020304" pitchFamily="18" charset="0"/>
              </a:rPr>
              <a:t>После анкетирования пролеченное лицо попадает на вход процедуры выписки пациента.</a:t>
            </a:r>
          </a:p>
        </p:txBody>
      </p:sp>
      <p:sp>
        <p:nvSpPr>
          <p:cNvPr id="15" name="Text Box 13"/>
          <p:cNvSpPr txBox="1">
            <a:spLocks noChangeArrowheads="1"/>
          </p:cNvSpPr>
          <p:nvPr/>
        </p:nvSpPr>
        <p:spPr bwMode="auto">
          <a:xfrm>
            <a:off x="251520" y="2444825"/>
            <a:ext cx="4102100" cy="1749584"/>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indent="180000" algn="just" defTabSz="914400"/>
            <a:r>
              <a:rPr lang="ru-RU" altLang="ru-RU" sz="1200" b="1" dirty="0">
                <a:solidFill>
                  <a:srgbClr val="008080"/>
                </a:solidFill>
                <a:latin typeface="Times New Roman" panose="02020603050405020304" pitchFamily="18" charset="0"/>
                <a:cs typeface="Times New Roman" panose="02020603050405020304" pitchFamily="18" charset="0"/>
              </a:rPr>
              <a:t>Процесс применения трехуровневой системы медицинского обслуживания</a:t>
            </a:r>
            <a:r>
              <a:rPr lang="ru-RU" altLang="ru-RU" sz="1200" dirty="0">
                <a:latin typeface="Times New Roman" panose="02020603050405020304" pitchFamily="18" charset="0"/>
                <a:cs typeface="Times New Roman" panose="02020603050405020304" pitchFamily="18" charset="0"/>
              </a:rPr>
              <a:t> находится, как и в случае с существующей системой, внутри основного процесса. Структура и содержание процесса применения трехуровневой системы медицинского обслуживания в предлагаемой системе оказания медицинской помощи лицам, подвергшимся ВИИЯТ, полностью совпадают с аналогичными элементами в существующей системе оказания медицинской помощи.</a:t>
            </a:r>
          </a:p>
        </p:txBody>
      </p:sp>
      <p:sp>
        <p:nvSpPr>
          <p:cNvPr id="17" name="Text Box 13"/>
          <p:cNvSpPr txBox="1">
            <a:spLocks noChangeArrowheads="1"/>
          </p:cNvSpPr>
          <p:nvPr/>
        </p:nvSpPr>
        <p:spPr bwMode="auto">
          <a:xfrm>
            <a:off x="251520" y="1063036"/>
            <a:ext cx="4102100" cy="1067689"/>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indent="180000" algn="just" defTabSz="914400">
              <a:spcBef>
                <a:spcPct val="20000"/>
              </a:spcBef>
              <a:buFont typeface="Arial" panose="020B0604020202020204" pitchFamily="34" charset="0"/>
              <a:buNone/>
            </a:pPr>
            <a:r>
              <a:rPr lang="ru-RU" altLang="ru-RU" sz="1200" b="1" dirty="0">
                <a:solidFill>
                  <a:srgbClr val="008080"/>
                </a:solidFill>
                <a:latin typeface="Times New Roman" panose="02020603050405020304" pitchFamily="18" charset="0"/>
                <a:cs typeface="Times New Roman" panose="02020603050405020304" pitchFamily="18" charset="0"/>
              </a:rPr>
              <a:t>Структура основного процесса предлагаемой системы </a:t>
            </a:r>
            <a:r>
              <a:rPr lang="ru-RU" altLang="ru-RU" sz="1200" dirty="0">
                <a:latin typeface="Times New Roman" panose="02020603050405020304" pitchFamily="18" charset="0"/>
                <a:cs typeface="Times New Roman" panose="02020603050405020304" pitchFamily="18" charset="0"/>
              </a:rPr>
              <a:t>почти не отличается от структуры основного процесса существующей системы: здесь появляется только один дополнительный элемент – процедура «Анкетирование пациента по социально-психологическим вопросам»</a:t>
            </a:r>
          </a:p>
        </p:txBody>
      </p:sp>
      <p:sp>
        <p:nvSpPr>
          <p:cNvPr id="18" name="Text Box 13"/>
          <p:cNvSpPr txBox="1">
            <a:spLocks noChangeArrowheads="1"/>
          </p:cNvSpPr>
          <p:nvPr/>
        </p:nvSpPr>
        <p:spPr bwMode="auto">
          <a:xfrm>
            <a:off x="4724643" y="1056987"/>
            <a:ext cx="4195070" cy="3504787"/>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p>
            <a:pPr indent="180000" algn="just"/>
            <a:r>
              <a:rPr lang="ru-RU" altLang="ru-RU" sz="1200" b="1" dirty="0">
                <a:solidFill>
                  <a:srgbClr val="008080"/>
                </a:solidFill>
                <a:latin typeface="Times New Roman" panose="02020603050405020304" pitchFamily="18" charset="0"/>
                <a:cs typeface="Times New Roman" panose="02020603050405020304" pitchFamily="18" charset="0"/>
              </a:rPr>
              <a:t>Структура и алгоритм вспомогательного процесса </a:t>
            </a:r>
            <a:r>
              <a:rPr lang="ru-RU" altLang="ru-RU" sz="1200" dirty="0">
                <a:latin typeface="Times New Roman" panose="02020603050405020304" pitchFamily="18" charset="0"/>
                <a:cs typeface="Times New Roman" panose="02020603050405020304" pitchFamily="18" charset="0"/>
              </a:rPr>
              <a:t>претерпели наибольшие изменения по отношению к существующей системе оказания медицинской помощи. </a:t>
            </a:r>
          </a:p>
          <a:p>
            <a:pPr indent="180000" algn="just"/>
            <a:r>
              <a:rPr lang="ru-RU" altLang="ru-RU" sz="1200" dirty="0">
                <a:latin typeface="Times New Roman" panose="02020603050405020304" pitchFamily="18" charset="0"/>
                <a:cs typeface="Times New Roman" panose="02020603050405020304" pitchFamily="18" charset="0"/>
              </a:rPr>
              <a:t>Вспомогательный процесс получает, сохраняет и обрабатывает данные двух типов:</a:t>
            </a:r>
          </a:p>
          <a:p>
            <a:pPr indent="180000" algn="just"/>
            <a:r>
              <a:rPr lang="ru-RU" altLang="ru-RU" sz="1200" dirty="0">
                <a:latin typeface="Times New Roman" panose="02020603050405020304" pitchFamily="18" charset="0"/>
                <a:cs typeface="Times New Roman" panose="02020603050405020304" pitchFamily="18" charset="0"/>
              </a:rPr>
              <a:t>1) объективная информация о состоянии здоровья лиц рассматриваемого контингента;</a:t>
            </a:r>
          </a:p>
          <a:p>
            <a:pPr indent="180000" algn="just"/>
            <a:r>
              <a:rPr lang="ru-RU" altLang="ru-RU" sz="1200" dirty="0">
                <a:latin typeface="Times New Roman" panose="02020603050405020304" pitchFamily="18" charset="0"/>
                <a:cs typeface="Times New Roman" panose="02020603050405020304" pitchFamily="18" charset="0"/>
              </a:rPr>
              <a:t>2) субъективная информация о качестве медицинского обслуживания лиц рассматриваемого контингента.</a:t>
            </a:r>
          </a:p>
          <a:p>
            <a:endParaRPr lang="ru-RU" altLang="ru-RU" sz="400" dirty="0">
              <a:latin typeface="Times New Roman" panose="02020603050405020304" pitchFamily="18" charset="0"/>
              <a:cs typeface="Times New Roman" panose="02020603050405020304" pitchFamily="18" charset="0"/>
            </a:endParaRPr>
          </a:p>
          <a:p>
            <a:pPr indent="180000" algn="just"/>
            <a:r>
              <a:rPr lang="ru-RU" altLang="ru-RU" sz="1200" dirty="0">
                <a:latin typeface="Times New Roman" panose="02020603050405020304" pitchFamily="18" charset="0"/>
                <a:cs typeface="Times New Roman" panose="02020603050405020304" pitchFamily="18" charset="0"/>
              </a:rPr>
              <a:t>Объективная информация о состоянии здоровья обследуемых пациентов накапливается в базах клинических данных по результатам диагностирования, лечения, проведения специальных обследований и профилактических мероприятий.</a:t>
            </a:r>
          </a:p>
          <a:p>
            <a:pPr indent="180000" algn="just"/>
            <a:r>
              <a:rPr lang="ru-RU" altLang="ru-RU" sz="1200" dirty="0">
                <a:latin typeface="Times New Roman" panose="02020603050405020304" pitchFamily="18" charset="0"/>
                <a:cs typeface="Times New Roman" panose="02020603050405020304" pitchFamily="18" charset="0"/>
              </a:rPr>
              <a:t>Субъективная информация о качестве медицинского обслуживания накапливается в базах оценочных данных в результате опросов или анкетирования пациентов по заранее разработанному перечню вопросов. </a:t>
            </a:r>
            <a:endParaRPr lang="ru-RU" altLang="ru-RU" sz="1200" b="1" dirty="0">
              <a:solidFill>
                <a:srgbClr val="993300"/>
              </a:solidFill>
              <a:latin typeface="Times New Roman" panose="02020603050405020304" pitchFamily="18" charset="0"/>
              <a:cs typeface="Times New Roman" panose="02020603050405020304" pitchFamily="18" charset="0"/>
            </a:endParaRPr>
          </a:p>
          <a:p>
            <a:endParaRPr lang="ru-RU" altLang="ru-RU" sz="1200" dirty="0">
              <a:latin typeface="Times New Roman" panose="02020603050405020304" pitchFamily="18" charset="0"/>
              <a:cs typeface="Times New Roman" panose="02020603050405020304" pitchFamily="18" charset="0"/>
            </a:endParaRPr>
          </a:p>
        </p:txBody>
      </p:sp>
      <p:sp>
        <p:nvSpPr>
          <p:cNvPr id="19" name="Text Box 13"/>
          <p:cNvSpPr txBox="1">
            <a:spLocks noChangeArrowheads="1"/>
          </p:cNvSpPr>
          <p:nvPr/>
        </p:nvSpPr>
        <p:spPr bwMode="auto">
          <a:xfrm>
            <a:off x="4724643" y="4884376"/>
            <a:ext cx="4175806" cy="1418480"/>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indent="180000" algn="just" defTabSz="914400">
              <a:spcBef>
                <a:spcPct val="20000"/>
              </a:spcBef>
              <a:buFont typeface="Arial" panose="020B0604020202020204" pitchFamily="34" charset="0"/>
              <a:buNone/>
            </a:pPr>
            <a:r>
              <a:rPr lang="ru-RU" altLang="ru-RU" sz="1200" b="1" dirty="0">
                <a:solidFill>
                  <a:srgbClr val="008080"/>
                </a:solidFill>
                <a:latin typeface="Times New Roman" panose="02020603050405020304" pitchFamily="18" charset="0"/>
                <a:cs typeface="Times New Roman" panose="02020603050405020304" pitchFamily="18" charset="0"/>
              </a:rPr>
              <a:t>Работа дополнительного процесса</a:t>
            </a:r>
            <a:r>
              <a:rPr lang="ru-RU" altLang="ru-RU" sz="1200" dirty="0">
                <a:latin typeface="Times New Roman" panose="02020603050405020304" pitchFamily="18" charset="0"/>
                <a:cs typeface="Times New Roman" panose="02020603050405020304" pitchFamily="18" charset="0"/>
              </a:rPr>
              <a:t>, который запускается руководителем направления, заключается в том, что на основании данных из полученных статистических отчетов выполняется пакет процедур для принятия требуемых решений по возможным корректировкам клинических и социально-психологических аспектов оказания медицинской помощи.</a:t>
            </a:r>
          </a:p>
        </p:txBody>
      </p:sp>
      <p:sp>
        <p:nvSpPr>
          <p:cNvPr id="21" name="Номер слайда 1"/>
          <p:cNvSpPr>
            <a:spLocks noGrp="1"/>
          </p:cNvSpPr>
          <p:nvPr>
            <p:ph type="sldNum" sz="quarter" idx="12"/>
          </p:nvPr>
        </p:nvSpPr>
        <p:spPr>
          <a:xfrm>
            <a:off x="6815237" y="6359615"/>
            <a:ext cx="2057400" cy="365125"/>
          </a:xfrm>
        </p:spPr>
        <p:txBody>
          <a:bodyPr/>
          <a:lstStyle/>
          <a:p>
            <a:fld id="{B8FDD89C-2E4B-4441-B6D4-74E26B60339E}" type="slidenum">
              <a:rPr lang="ru-RU" smtClean="0"/>
              <a:t>18</a:t>
            </a:fld>
            <a:endParaRPr lang="ru-RU" dirty="0"/>
          </a:p>
        </p:txBody>
      </p:sp>
    </p:spTree>
    <p:extLst>
      <p:ext uri="{BB962C8B-B14F-4D97-AF65-F5344CB8AC3E}">
        <p14:creationId xmlns:p14="http://schemas.microsoft.com/office/powerpoint/2010/main" val="188126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5" descr="https://www.ld.ru/w/uploads/2020/fishm-934793.png">
            <a:extLst>
              <a:ext uri="{FF2B5EF4-FFF2-40B4-BE49-F238E27FC236}">
                <a16:creationId xmlns:a16="http://schemas.microsoft.com/office/drawing/2014/main" id="{EB6E256F-0C08-4D70-9882-DDC0819095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0249" y="1231049"/>
            <a:ext cx="3213246" cy="284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Подзаголовок 2">
            <a:extLst>
              <a:ext uri="{FF2B5EF4-FFF2-40B4-BE49-F238E27FC236}">
                <a16:creationId xmlns:a16="http://schemas.microsoft.com/office/drawing/2014/main" id="{947B86AC-85E0-4970-8B8D-D94D55C4C049}"/>
              </a:ext>
            </a:extLst>
          </p:cNvPr>
          <p:cNvSpPr txBox="1">
            <a:spLocks noChangeArrowheads="1"/>
          </p:cNvSpPr>
          <p:nvPr/>
        </p:nvSpPr>
        <p:spPr bwMode="auto">
          <a:xfrm>
            <a:off x="485582" y="251700"/>
            <a:ext cx="5416015" cy="43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ru-RU" altLang="ru-RU" sz="2200" dirty="0">
                <a:solidFill>
                  <a:srgbClr val="008080"/>
                </a:solidFill>
                <a:latin typeface="+mn-lt"/>
              </a:rPr>
              <a:t>Прикладное научное исследование (часть 1)</a:t>
            </a:r>
          </a:p>
        </p:txBody>
      </p:sp>
      <p:sp>
        <p:nvSpPr>
          <p:cNvPr id="3077" name="TextBox 16">
            <a:extLst>
              <a:ext uri="{FF2B5EF4-FFF2-40B4-BE49-F238E27FC236}">
                <a16:creationId xmlns:a16="http://schemas.microsoft.com/office/drawing/2014/main" id="{F13B54B6-01C1-42C0-994C-792CD89411CC}"/>
              </a:ext>
            </a:extLst>
          </p:cNvPr>
          <p:cNvSpPr txBox="1">
            <a:spLocks noChangeArrowheads="1"/>
          </p:cNvSpPr>
          <p:nvPr/>
        </p:nvSpPr>
        <p:spPr bwMode="auto">
          <a:xfrm>
            <a:off x="5901597" y="4906133"/>
            <a:ext cx="29722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ru-RU" altLang="ru-RU" sz="1200" dirty="0">
                <a:latin typeface="Bahnschrift SemiLight Condensed" panose="020B0502040204020203" pitchFamily="34" charset="0"/>
              </a:rPr>
              <a:t>* Источник: «Использование цитогенетической дозиметрии для обеспечения готовности и реагирования при радиационных аварийных ситуациях» 2014 г. Вена</a:t>
            </a:r>
          </a:p>
          <a:p>
            <a:pPr algn="r" eaLnBrk="1" hangingPunct="1"/>
            <a:r>
              <a:rPr lang="ru-RU" altLang="ru-RU" sz="1200" dirty="0">
                <a:latin typeface="Bahnschrift SemiLight Condensed" panose="020B0502040204020203" pitchFamily="34" charset="0"/>
              </a:rPr>
              <a:t>Международное агентство по атомной энергетике</a:t>
            </a:r>
          </a:p>
        </p:txBody>
      </p:sp>
      <p:cxnSp>
        <p:nvCxnSpPr>
          <p:cNvPr id="8" name="Прямая соединительная линия 7"/>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cxnSp>
        <p:nvCxnSpPr>
          <p:cNvPr id="10" name="Прямая соединительная линия 9"/>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56875" y="6436478"/>
            <a:ext cx="389290" cy="377959"/>
            <a:chOff x="262305" y="5884588"/>
            <a:chExt cx="802541" cy="802541"/>
          </a:xfrm>
        </p:grpSpPr>
        <p:sp>
          <p:nvSpPr>
            <p:cNvPr id="12" name="Овал 11"/>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Объект 2">
            <a:extLst>
              <a:ext uri="{FF2B5EF4-FFF2-40B4-BE49-F238E27FC236}">
                <a16:creationId xmlns:a16="http://schemas.microsoft.com/office/drawing/2014/main" id="{FA737312-C69D-4160-9EA6-33074A46D49F}"/>
              </a:ext>
            </a:extLst>
          </p:cNvPr>
          <p:cNvSpPr>
            <a:spLocks noGrp="1" noChangeArrowheads="1"/>
          </p:cNvSpPr>
          <p:nvPr>
            <p:ph idx="1"/>
          </p:nvPr>
        </p:nvSpPr>
        <p:spPr>
          <a:xfrm>
            <a:off x="366342" y="978727"/>
            <a:ext cx="5417915" cy="2344994"/>
          </a:xfrm>
        </p:spPr>
        <p:txBody>
          <a:bodyPr>
            <a:normAutofit/>
          </a:bodyPr>
          <a:lstStyle/>
          <a:p>
            <a:pPr marL="0" indent="0">
              <a:buNone/>
            </a:pPr>
            <a:r>
              <a:rPr lang="ru-RU" altLang="ru-RU" sz="2000" dirty="0">
                <a:latin typeface="Times New Roman" panose="02020603050405020304" pitchFamily="18" charset="0"/>
                <a:cs typeface="Times New Roman" panose="02020603050405020304" pitchFamily="18" charset="0"/>
              </a:rPr>
              <a:t>1. Цель исследования:</a:t>
            </a:r>
          </a:p>
          <a:p>
            <a:pPr marL="0" indent="0">
              <a:buNone/>
            </a:pPr>
            <a:r>
              <a:rPr lang="ru-RU" altLang="ru-RU" sz="1800" dirty="0">
                <a:latin typeface="Times New Roman" panose="02020603050405020304" pitchFamily="18" charset="0"/>
                <a:cs typeface="Times New Roman" panose="02020603050405020304" pitchFamily="18" charset="0"/>
              </a:rPr>
              <a:t>С помощью цитогенетических методов исследования выполнить ретроспективный анализ биологических оценок доз радиационного воздействия, полученных ветеранами подразделений особого риска, и использовать результаты анализа для составления алгоритмов по профилактическим и диагностическим мероприятиям.</a:t>
            </a:r>
          </a:p>
          <a:p>
            <a:pPr marL="0" indent="0">
              <a:buNone/>
            </a:pPr>
            <a:endParaRPr lang="ru-RU" altLang="ru-RU" sz="900" b="1" dirty="0">
              <a:latin typeface="Times New Roman" panose="02020603050405020304" pitchFamily="18" charset="0"/>
              <a:cs typeface="Times New Roman" panose="02020603050405020304" pitchFamily="18" charset="0"/>
            </a:endParaRPr>
          </a:p>
          <a:p>
            <a:pPr marL="0" indent="0">
              <a:buNone/>
            </a:pPr>
            <a:endParaRPr lang="ru-RU" altLang="ru-RU" sz="3600" dirty="0">
              <a:latin typeface="Bahnschrift SemiLight Condensed" panose="020B0502040204020203" pitchFamily="34" charset="0"/>
            </a:endParaRPr>
          </a:p>
        </p:txBody>
      </p:sp>
      <p:sp>
        <p:nvSpPr>
          <p:cNvPr id="15" name="Прямоугольник 19">
            <a:extLst>
              <a:ext uri="{FF2B5EF4-FFF2-40B4-BE49-F238E27FC236}">
                <a16:creationId xmlns:a16="http://schemas.microsoft.com/office/drawing/2014/main" id="{EE64267C-7AE2-4BD0-9976-4F489F3BFA0D}"/>
              </a:ext>
            </a:extLst>
          </p:cNvPr>
          <p:cNvSpPr>
            <a:spLocks noChangeArrowheads="1"/>
          </p:cNvSpPr>
          <p:nvPr/>
        </p:nvSpPr>
        <p:spPr bwMode="auto">
          <a:xfrm>
            <a:off x="364042" y="3413417"/>
            <a:ext cx="541791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ru-RU" altLang="ru-RU" sz="2000" dirty="0">
                <a:latin typeface="Times New Roman" panose="02020603050405020304" pitchFamily="18" charset="0"/>
                <a:cs typeface="Times New Roman" panose="02020603050405020304" pitchFamily="18" charset="0"/>
              </a:rPr>
              <a:t>2. Описание исследования</a:t>
            </a:r>
          </a:p>
          <a:p>
            <a:pPr eaLnBrk="1" hangingPunct="1"/>
            <a:r>
              <a:rPr lang="ru-RU" altLang="ru-RU" dirty="0">
                <a:latin typeface="Times New Roman" panose="02020603050405020304" pitchFamily="18" charset="0"/>
                <a:cs typeface="Times New Roman" panose="02020603050405020304" pitchFamily="18" charset="0"/>
              </a:rPr>
              <a:t>Цитогенетическая дозиметрия- метод оценки дозы, используемый при трудности в интерпретации данных, в случаях, когда есть основания считать, что лица, не носящие дозиметров, подверглись воздействию радиации, в случаях требований компенсации за лучевые поражения, факт которых не подтвержден однозначными дозиметрическими данными, или в случаях облучения человека в течение рабочей жизни. *</a:t>
            </a:r>
          </a:p>
        </p:txBody>
      </p:sp>
      <p:sp>
        <p:nvSpPr>
          <p:cNvPr id="16" name="Номер слайда 1"/>
          <p:cNvSpPr>
            <a:spLocks noGrp="1"/>
          </p:cNvSpPr>
          <p:nvPr>
            <p:ph type="sldNum" sz="quarter" idx="12"/>
          </p:nvPr>
        </p:nvSpPr>
        <p:spPr>
          <a:xfrm>
            <a:off x="6815237" y="6359615"/>
            <a:ext cx="2057400" cy="365125"/>
          </a:xfrm>
        </p:spPr>
        <p:txBody>
          <a:bodyPr/>
          <a:lstStyle/>
          <a:p>
            <a:fld id="{4F3B0ABD-261F-46FE-8CA4-5D526BBE19FD}" type="slidenum">
              <a:rPr lang="ru-RU" smtClean="0"/>
              <a:t>19</a:t>
            </a:fld>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49F38953-0C24-424A-864F-C8C74CCFB7AD}"/>
              </a:ext>
            </a:extLst>
          </p:cNvPr>
          <p:cNvSpPr>
            <a:spLocks noGrp="1"/>
          </p:cNvSpPr>
          <p:nvPr>
            <p:ph type="title"/>
          </p:nvPr>
        </p:nvSpPr>
        <p:spPr>
          <a:xfrm>
            <a:off x="558140" y="217098"/>
            <a:ext cx="4857749" cy="376890"/>
          </a:xfrm>
        </p:spPr>
        <p:txBody>
          <a:bodyPr>
            <a:noAutofit/>
          </a:bodyPr>
          <a:lstStyle/>
          <a:p>
            <a:pPr algn="ctr"/>
            <a:r>
              <a:rPr lang="ru-RU" sz="2400" b="1" dirty="0">
                <a:solidFill>
                  <a:srgbClr val="008080"/>
                </a:solidFill>
              </a:rPr>
              <a:t>Введение</a:t>
            </a:r>
            <a:endParaRPr lang="ru-RU" sz="2400" b="1" dirty="0"/>
          </a:p>
        </p:txBody>
      </p:sp>
      <p:pic>
        <p:nvPicPr>
          <p:cNvPr id="9" name="Рисунок 8"/>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cxnSp>
        <p:nvCxnSpPr>
          <p:cNvPr id="10" name="Прямая соединительная линия 9"/>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56875" y="6436478"/>
            <a:ext cx="389290" cy="377959"/>
            <a:chOff x="262305" y="5884588"/>
            <a:chExt cx="802541" cy="802541"/>
          </a:xfrm>
        </p:grpSpPr>
        <p:sp>
          <p:nvSpPr>
            <p:cNvPr id="12" name="Овал 11"/>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Прямая соединительная линия 13"/>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sp>
        <p:nvSpPr>
          <p:cNvPr id="16" name="Text Box 13"/>
          <p:cNvSpPr txBox="1">
            <a:spLocks noChangeArrowheads="1"/>
          </p:cNvSpPr>
          <p:nvPr/>
        </p:nvSpPr>
        <p:spPr bwMode="auto">
          <a:xfrm>
            <a:off x="251520" y="997981"/>
            <a:ext cx="4932955" cy="2874722"/>
          </a:xfrm>
          <a:prstGeom prst="rect">
            <a:avLst/>
          </a:prstGeom>
          <a:noFill/>
          <a:ln w="31750">
            <a:solidFill>
              <a:srgbClr val="1BA295"/>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p>
            <a:pPr indent="180000" algn="just"/>
            <a:r>
              <a:rPr lang="ru-RU" altLang="ru-RU" sz="1100" dirty="0">
                <a:latin typeface="Arial" panose="020B0604020202020204" pitchFamily="34" charset="0"/>
                <a:cs typeface="Arial" panose="020B0604020202020204" pitchFamily="34" charset="0"/>
              </a:rPr>
              <a:t>Ионизирующее излучение – это физическое явление, которое возникает при радиоактивном распаде, ядерных превращениях, торможении заряженных частиц в веществе. В результате взаимодействия такого излучения с вещественной средой, в ней образуются ионы разных знаков. Масштабы ионизации вещества зависят от интенсивности излучения. </a:t>
            </a:r>
          </a:p>
          <a:p>
            <a:pPr indent="180000" algn="just"/>
            <a:r>
              <a:rPr lang="ru-RU" altLang="ru-RU" sz="1100" dirty="0">
                <a:latin typeface="Arial" panose="020B0604020202020204" pitchFamily="34" charset="0"/>
                <a:cs typeface="Arial" panose="020B0604020202020204" pitchFamily="34" charset="0"/>
              </a:rPr>
              <a:t>Каждый житель Земли испытывает воздействие природного ионизирующего излучения, которое часто называют фоновым. Оно в определенной мере оказывает негативное воздействие на тело человека, однако компенсаторные возможности организма нивелируют это воздействие.</a:t>
            </a:r>
          </a:p>
          <a:p>
            <a:pPr indent="180000" algn="just">
              <a:spcBef>
                <a:spcPct val="20000"/>
              </a:spcBef>
            </a:pPr>
            <a:r>
              <a:rPr lang="ru-RU" altLang="ru-RU" sz="1100" dirty="0">
                <a:latin typeface="Arial" panose="020B0604020202020204" pitchFamily="34" charset="0"/>
                <a:cs typeface="Arial" panose="020B0604020202020204" pitchFamily="34" charset="0"/>
              </a:rPr>
              <a:t>Воздействие на организм человека ионизирующего излучения, интенсивность которого превышает фоновое значение в результате применения ядерных технологий (как в штатном режиме, так и при техногенных авариях), обозначается термином «воздействие ионизирующего излучения ядерных технологий» (ВИИЯТ). </a:t>
            </a:r>
          </a:p>
          <a:p>
            <a:pPr>
              <a:spcBef>
                <a:spcPct val="20000"/>
              </a:spcBef>
              <a:buFont typeface="Arial" panose="020B0604020202020204" pitchFamily="34" charset="0"/>
              <a:buNone/>
            </a:pPr>
            <a:endParaRPr lang="ru-RU" altLang="ru-RU" sz="1400" dirty="0"/>
          </a:p>
        </p:txBody>
      </p:sp>
      <p:sp>
        <p:nvSpPr>
          <p:cNvPr id="17" name="Text Box 13"/>
          <p:cNvSpPr txBox="1">
            <a:spLocks noChangeArrowheads="1"/>
          </p:cNvSpPr>
          <p:nvPr/>
        </p:nvSpPr>
        <p:spPr bwMode="auto">
          <a:xfrm>
            <a:off x="4565992" y="3994150"/>
            <a:ext cx="4289814" cy="2381249"/>
          </a:xfrm>
          <a:prstGeom prst="rect">
            <a:avLst/>
          </a:prstGeom>
          <a:noFill/>
          <a:ln w="31750">
            <a:solidFill>
              <a:srgbClr val="1BA295"/>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indent="180000" algn="just">
              <a:defRPr/>
            </a:pPr>
            <a:r>
              <a:rPr lang="ru-RU" sz="1100" dirty="0"/>
              <a:t>Наибольший риск подвергнуться ВИИЯТ, начиная с 50-х годов 20-го века, имели военнослужащие подразделений особого риска (ПОР), к которым относились:</a:t>
            </a:r>
          </a:p>
          <a:p>
            <a:pPr indent="180000">
              <a:defRPr/>
            </a:pPr>
            <a:r>
              <a:rPr lang="ru-RU" sz="1100" dirty="0"/>
              <a:t>- участники  испытаний ядерного оружия;</a:t>
            </a:r>
          </a:p>
          <a:p>
            <a:pPr indent="180000">
              <a:defRPr/>
            </a:pPr>
            <a:r>
              <a:rPr lang="ru-RU" sz="1100" dirty="0"/>
              <a:t>- участники учений с применением ядерного оружия; </a:t>
            </a:r>
          </a:p>
          <a:p>
            <a:pPr indent="180000">
              <a:defRPr/>
            </a:pPr>
            <a:r>
              <a:rPr lang="ru-RU" sz="1100" dirty="0"/>
              <a:t>- сборщики ядерных зарядов (до 31 декабря 1961 года);</a:t>
            </a:r>
          </a:p>
          <a:p>
            <a:pPr indent="180000">
              <a:defRPr/>
            </a:pPr>
            <a:r>
              <a:rPr lang="ru-RU" sz="1100" dirty="0"/>
              <a:t>- участники процессов утилизации радиоактивных отходов;</a:t>
            </a:r>
          </a:p>
          <a:p>
            <a:pPr indent="180000">
              <a:defRPr/>
            </a:pPr>
            <a:r>
              <a:rPr lang="ru-RU" sz="1100" dirty="0"/>
              <a:t>- военные моряки, служившие на атомных подводных лодках;</a:t>
            </a:r>
          </a:p>
          <a:p>
            <a:pPr marL="171450" indent="180000">
              <a:buFontTx/>
              <a:buChar char="-"/>
              <a:defRPr/>
            </a:pPr>
            <a:r>
              <a:rPr lang="ru-RU" sz="1100" dirty="0"/>
              <a:t>другие военнослужащие указанных подразделений.</a:t>
            </a:r>
          </a:p>
          <a:p>
            <a:pPr indent="180000">
              <a:defRPr/>
            </a:pPr>
            <a:endParaRPr lang="ru-RU" sz="500" dirty="0"/>
          </a:p>
          <a:p>
            <a:pPr indent="180000" algn="just">
              <a:defRPr/>
            </a:pPr>
            <a:r>
              <a:rPr lang="ru-RU" sz="1100" dirty="0"/>
              <a:t>В настоящее время лица, входившие в состав ПОР на начальном этапе развития ядерных технологий, имеют статус ветеранов подразделений особого риска. </a:t>
            </a:r>
          </a:p>
        </p:txBody>
      </p:sp>
      <p:pic>
        <p:nvPicPr>
          <p:cNvPr id="18"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59430" y="1034006"/>
            <a:ext cx="3586162"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Рисунок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8" y="3994150"/>
            <a:ext cx="396081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a:xfrm>
            <a:off x="6815237" y="6359615"/>
            <a:ext cx="2057400" cy="365125"/>
          </a:xfrm>
        </p:spPr>
        <p:txBody>
          <a:bodyPr/>
          <a:lstStyle/>
          <a:p>
            <a:fld id="{4BB9AE3D-00DE-4BFA-9E04-F4B01BE454BE}" type="slidenum">
              <a:rPr lang="ru-RU" smtClean="0"/>
              <a:pPr/>
              <a:t>2</a:t>
            </a:fld>
            <a:endParaRPr lang="ru-RU" dirty="0"/>
          </a:p>
        </p:txBody>
      </p:sp>
    </p:spTree>
    <p:extLst>
      <p:ext uri="{BB962C8B-B14F-4D97-AF65-F5344CB8AC3E}">
        <p14:creationId xmlns:p14="http://schemas.microsoft.com/office/powerpoint/2010/main" val="2129885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Рисунок 4">
            <a:extLst>
              <a:ext uri="{FF2B5EF4-FFF2-40B4-BE49-F238E27FC236}">
                <a16:creationId xmlns:a16="http://schemas.microsoft.com/office/drawing/2014/main" id="{505EEC8F-928D-47C3-B168-AA81070773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092" y="1179308"/>
            <a:ext cx="5604410" cy="487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Прямая соединительная линия 6"/>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6">
            <a:extLst>
              <a:ext uri="{FF2B5EF4-FFF2-40B4-BE49-F238E27FC236}">
                <a16:creationId xmlns:a16="http://schemas.microsoft.com/office/drawing/2014/main" id="{F13B54B6-01C1-42C0-994C-792CD89411CC}"/>
              </a:ext>
            </a:extLst>
          </p:cNvPr>
          <p:cNvSpPr txBox="1">
            <a:spLocks noChangeArrowheads="1"/>
          </p:cNvSpPr>
          <p:nvPr/>
        </p:nvSpPr>
        <p:spPr bwMode="auto">
          <a:xfrm>
            <a:off x="5912139" y="4924200"/>
            <a:ext cx="29722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ru-RU" altLang="ru-RU" sz="1200" dirty="0">
                <a:latin typeface="Bahnschrift SemiLight Condensed" panose="020B0502040204020203" pitchFamily="34" charset="0"/>
              </a:rPr>
              <a:t>* Источник: «Использование цитогенетической дозиметрии для обеспечения готовности и реагирования при радиационных аварийных ситуациях» 2014 г. Вена</a:t>
            </a:r>
          </a:p>
          <a:p>
            <a:pPr algn="r" eaLnBrk="1" hangingPunct="1"/>
            <a:r>
              <a:rPr lang="ru-RU" altLang="ru-RU" sz="1200" dirty="0">
                <a:latin typeface="Bahnschrift SemiLight Condensed" panose="020B0502040204020203" pitchFamily="34" charset="0"/>
              </a:rPr>
              <a:t>Международное агентство по атомной энергетике</a:t>
            </a:r>
          </a:p>
        </p:txBody>
      </p:sp>
      <p:sp>
        <p:nvSpPr>
          <p:cNvPr id="14" name="Номер слайда 1"/>
          <p:cNvSpPr>
            <a:spLocks noGrp="1"/>
          </p:cNvSpPr>
          <p:nvPr>
            <p:ph type="sldNum" sz="quarter" idx="12"/>
          </p:nvPr>
        </p:nvSpPr>
        <p:spPr>
          <a:xfrm>
            <a:off x="6815237" y="6359615"/>
            <a:ext cx="2057400" cy="365125"/>
          </a:xfrm>
        </p:spPr>
        <p:txBody>
          <a:bodyPr/>
          <a:lstStyle/>
          <a:p>
            <a:fld id="{1187C256-98F6-4EC6-9355-9EC215546393}" type="slidenum">
              <a:rPr lang="ru-RU" smtClean="0"/>
              <a:t>20</a:t>
            </a:fld>
            <a:endParaRPr lang="ru-RU" dirty="0"/>
          </a:p>
        </p:txBody>
      </p:sp>
      <p:sp>
        <p:nvSpPr>
          <p:cNvPr id="16" name="Подзаголовок 2">
            <a:extLst>
              <a:ext uri="{FF2B5EF4-FFF2-40B4-BE49-F238E27FC236}">
                <a16:creationId xmlns:a16="http://schemas.microsoft.com/office/drawing/2014/main" id="{947B86AC-85E0-4970-8B8D-D94D55C4C049}"/>
              </a:ext>
            </a:extLst>
          </p:cNvPr>
          <p:cNvSpPr txBox="1">
            <a:spLocks noChangeArrowheads="1"/>
          </p:cNvSpPr>
          <p:nvPr/>
        </p:nvSpPr>
        <p:spPr bwMode="auto">
          <a:xfrm>
            <a:off x="485582" y="251700"/>
            <a:ext cx="5416015" cy="43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ru-RU" altLang="ru-RU" sz="2200" dirty="0">
                <a:solidFill>
                  <a:srgbClr val="008080"/>
                </a:solidFill>
                <a:latin typeface="+mn-lt"/>
              </a:rPr>
              <a:t>Прикладное научное исследование (часть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3">
            <a:extLst>
              <a:ext uri="{FF2B5EF4-FFF2-40B4-BE49-F238E27FC236}">
                <a16:creationId xmlns:a16="http://schemas.microsoft.com/office/drawing/2014/main" id="{FEC74AF9-62EB-4658-8108-67C8A3D70D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75" y="1151862"/>
            <a:ext cx="6020104" cy="429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Прямая соединительная линия 6"/>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6">
            <a:extLst>
              <a:ext uri="{FF2B5EF4-FFF2-40B4-BE49-F238E27FC236}">
                <a16:creationId xmlns:a16="http://schemas.microsoft.com/office/drawing/2014/main" id="{F13B54B6-01C1-42C0-994C-792CD89411CC}"/>
              </a:ext>
            </a:extLst>
          </p:cNvPr>
          <p:cNvSpPr txBox="1">
            <a:spLocks noChangeArrowheads="1"/>
          </p:cNvSpPr>
          <p:nvPr/>
        </p:nvSpPr>
        <p:spPr bwMode="auto">
          <a:xfrm>
            <a:off x="5920766" y="4939338"/>
            <a:ext cx="29722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ru-RU" altLang="ru-RU" sz="1200" dirty="0">
                <a:latin typeface="Bahnschrift SemiLight Condensed" panose="020B0502040204020203" pitchFamily="34" charset="0"/>
              </a:rPr>
              <a:t>* Источник: «Использование цитогенетической дозиметрии для обеспечения готовности и реагирования при радиационных аварийных ситуациях» 2014 г. Вена</a:t>
            </a:r>
          </a:p>
          <a:p>
            <a:pPr algn="r" eaLnBrk="1" hangingPunct="1"/>
            <a:r>
              <a:rPr lang="ru-RU" altLang="ru-RU" sz="1200" dirty="0">
                <a:latin typeface="Bahnschrift SemiLight Condensed" panose="020B0502040204020203" pitchFamily="34" charset="0"/>
              </a:rPr>
              <a:t>Международное агентство по атомной энергетике</a:t>
            </a:r>
          </a:p>
        </p:txBody>
      </p:sp>
      <p:sp>
        <p:nvSpPr>
          <p:cNvPr id="14" name="Номер слайда 1"/>
          <p:cNvSpPr>
            <a:spLocks noGrp="1"/>
          </p:cNvSpPr>
          <p:nvPr>
            <p:ph type="sldNum" sz="quarter" idx="12"/>
          </p:nvPr>
        </p:nvSpPr>
        <p:spPr>
          <a:xfrm>
            <a:off x="6815237" y="6359615"/>
            <a:ext cx="2057400" cy="365125"/>
          </a:xfrm>
        </p:spPr>
        <p:txBody>
          <a:bodyPr/>
          <a:lstStyle/>
          <a:p>
            <a:fld id="{06C45180-E1D1-49D5-A2AB-20DDB85EF157}" type="slidenum">
              <a:rPr lang="ru-RU" smtClean="0"/>
              <a:t>21</a:t>
            </a:fld>
            <a:endParaRPr lang="ru-RU" dirty="0"/>
          </a:p>
        </p:txBody>
      </p:sp>
      <p:sp>
        <p:nvSpPr>
          <p:cNvPr id="15" name="Подзаголовок 2">
            <a:extLst>
              <a:ext uri="{FF2B5EF4-FFF2-40B4-BE49-F238E27FC236}">
                <a16:creationId xmlns:a16="http://schemas.microsoft.com/office/drawing/2014/main" id="{947B86AC-85E0-4970-8B8D-D94D55C4C049}"/>
              </a:ext>
            </a:extLst>
          </p:cNvPr>
          <p:cNvSpPr txBox="1">
            <a:spLocks noChangeArrowheads="1"/>
          </p:cNvSpPr>
          <p:nvPr/>
        </p:nvSpPr>
        <p:spPr bwMode="auto">
          <a:xfrm>
            <a:off x="485582" y="251700"/>
            <a:ext cx="5416015" cy="43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ru-RU" altLang="ru-RU" sz="2200" dirty="0">
                <a:solidFill>
                  <a:srgbClr val="008080"/>
                </a:solidFill>
                <a:latin typeface="+mn-lt"/>
              </a:rPr>
              <a:t>Прикладное научное исследование (часть 3)</a:t>
            </a:r>
          </a:p>
        </p:txBody>
      </p:sp>
    </p:spTree>
    <p:extLst>
      <p:ext uri="{BB962C8B-B14F-4D97-AF65-F5344CB8AC3E}">
        <p14:creationId xmlns:p14="http://schemas.microsoft.com/office/powerpoint/2010/main" val="2747007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Box 9">
            <a:extLst>
              <a:ext uri="{FF2B5EF4-FFF2-40B4-BE49-F238E27FC236}">
                <a16:creationId xmlns:a16="http://schemas.microsoft.com/office/drawing/2014/main" id="{C5CED0F9-7140-43B0-A451-3ADE7C4FC8A8}"/>
              </a:ext>
            </a:extLst>
          </p:cNvPr>
          <p:cNvSpPr txBox="1">
            <a:spLocks noChangeArrowheads="1"/>
          </p:cNvSpPr>
          <p:nvPr/>
        </p:nvSpPr>
        <p:spPr bwMode="auto">
          <a:xfrm>
            <a:off x="5428933" y="5309860"/>
            <a:ext cx="34123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ru-RU" altLang="ru-RU" sz="1200" dirty="0">
                <a:latin typeface="Bahnschrift SemiLight Condensed" panose="020B0502040204020203" pitchFamily="34" charset="0"/>
              </a:rPr>
              <a:t>Источник: «Оценка качества оказания медицинской помощи ветераном подразделений особого риска» Кремлевская медицина. Клинический вестник. №4 2020</a:t>
            </a:r>
          </a:p>
          <a:p>
            <a:pPr algn="r" eaLnBrk="1" hangingPunct="1"/>
            <a:r>
              <a:rPr lang="ru-RU" altLang="ru-RU" sz="1200" dirty="0">
                <a:latin typeface="Bahnschrift SemiLight Condensed" panose="020B0502040204020203" pitchFamily="34" charset="0"/>
              </a:rPr>
              <a:t>Автор: Першина Е. И.</a:t>
            </a:r>
          </a:p>
        </p:txBody>
      </p:sp>
      <p:cxnSp>
        <p:nvCxnSpPr>
          <p:cNvPr id="6" name="Прямая соединительная линия 5"/>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a:blip r:embed="rId2" cstate="print"/>
          <a:stretch>
            <a:fillRect/>
          </a:stretch>
        </p:blipFill>
        <p:spPr>
          <a:xfrm>
            <a:off x="6226261" y="157257"/>
            <a:ext cx="2895599" cy="496573"/>
          </a:xfrm>
          <a:prstGeom prst="rect">
            <a:avLst/>
          </a:prstGeom>
          <a:solidFill>
            <a:srgbClr val="1B7A77"/>
          </a:solidFill>
          <a:ln w="25400">
            <a:solidFill>
              <a:srgbClr val="1BA295"/>
            </a:solidFill>
          </a:ln>
        </p:spPr>
      </p:pic>
      <p:cxnSp>
        <p:nvCxnSpPr>
          <p:cNvPr id="8" name="Прямая соединительная линия 7"/>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9" name="Группа 8"/>
          <p:cNvGrpSpPr/>
          <p:nvPr/>
        </p:nvGrpSpPr>
        <p:grpSpPr>
          <a:xfrm>
            <a:off x="56875" y="6436478"/>
            <a:ext cx="389290" cy="377959"/>
            <a:chOff x="262305" y="5884588"/>
            <a:chExt cx="802541" cy="802541"/>
          </a:xfrm>
        </p:grpSpPr>
        <p:sp>
          <p:nvSpPr>
            <p:cNvPr id="10" name="Овал 9"/>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descr="C:\Users\OSorokina\Desktop\1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8"/>
          <p:cNvSpPr txBox="1">
            <a:spLocks noChangeArrowheads="1"/>
          </p:cNvSpPr>
          <p:nvPr/>
        </p:nvSpPr>
        <p:spPr bwMode="auto">
          <a:xfrm>
            <a:off x="364042" y="1358669"/>
            <a:ext cx="7184450" cy="365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0000" algn="ctr">
              <a:lnSpc>
                <a:spcPct val="100000"/>
              </a:lnSpc>
              <a:buNone/>
            </a:pPr>
            <a:r>
              <a:rPr lang="ru-RU" sz="2000" dirty="0">
                <a:latin typeface="Times New Roman" panose="02020603050405020304" pitchFamily="18" charset="0"/>
                <a:cs typeface="Times New Roman" panose="02020603050405020304" pitchFamily="18" charset="0"/>
              </a:rPr>
              <a:t>Предполагаемые (ожидаемые) результаты   и   их возможная практическая значимость (применимость):</a:t>
            </a:r>
            <a:endParaRPr lang="ru-RU" sz="2000" b="1" dirty="0">
              <a:latin typeface="Times New Roman" panose="02020603050405020304" pitchFamily="18" charset="0"/>
              <a:cs typeface="Times New Roman" panose="02020603050405020304" pitchFamily="18" charset="0"/>
            </a:endParaRPr>
          </a:p>
          <a:p>
            <a:pPr marL="0" indent="180000" algn="just">
              <a:lnSpc>
                <a:spcPct val="100000"/>
              </a:lnSpc>
              <a:buFont typeface="Arial" panose="020B0604020202020204" pitchFamily="34" charset="0"/>
              <a:buNone/>
            </a:pPr>
            <a:endParaRPr lang="ru-RU" sz="2000" dirty="0">
              <a:latin typeface="Times New Roman" panose="02020603050405020304" pitchFamily="18" charset="0"/>
              <a:cs typeface="Times New Roman" panose="02020603050405020304" pitchFamily="18" charset="0"/>
            </a:endParaRPr>
          </a:p>
          <a:p>
            <a:pPr>
              <a:defRPr/>
            </a:pPr>
            <a:r>
              <a:rPr lang="ru-RU" sz="1800" dirty="0">
                <a:latin typeface="Times New Roman" panose="02020603050405020304" pitchFamily="18" charset="0"/>
                <a:cs typeface="Times New Roman" panose="02020603050405020304" pitchFamily="18" charset="0"/>
              </a:rPr>
              <a:t>Реестр ветеранов ПОР</a:t>
            </a:r>
          </a:p>
          <a:p>
            <a:pPr>
              <a:defRPr/>
            </a:pPr>
            <a:r>
              <a:rPr lang="ru-RU" sz="1800" dirty="0">
                <a:latin typeface="Times New Roman" panose="02020603050405020304" pitchFamily="18" charset="0"/>
                <a:cs typeface="Times New Roman" panose="02020603050405020304" pitchFamily="18" charset="0"/>
              </a:rPr>
              <a:t>Повышение качества медицинской помощи ветеранам ПОР</a:t>
            </a:r>
          </a:p>
          <a:p>
            <a:pPr>
              <a:defRPr/>
            </a:pPr>
            <a:r>
              <a:rPr lang="ru-RU" sz="1800" dirty="0">
                <a:latin typeface="Times New Roman" panose="02020603050405020304" pitchFamily="18" charset="0"/>
                <a:cs typeface="Times New Roman" panose="02020603050405020304" pitchFamily="18" charset="0"/>
              </a:rPr>
              <a:t>Экономический эффект за счет оптимизации ресурсных и временных затрат для оказания медицинской помощи</a:t>
            </a:r>
          </a:p>
          <a:p>
            <a:pPr>
              <a:defRPr/>
            </a:pPr>
            <a:r>
              <a:rPr lang="ru-RU" sz="1800" dirty="0">
                <a:latin typeface="Times New Roman" panose="02020603050405020304" pitchFamily="18" charset="0"/>
                <a:cs typeface="Times New Roman" panose="02020603050405020304" pitchFamily="18" charset="0"/>
              </a:rPr>
              <a:t>Социальный эффект (как для уже пострадавших от ионизирующего излучения, так и для работающих с повышенным риском облучения) за счет снижения заболеваемости в результате вовремя принятых профилактических мер</a:t>
            </a:r>
          </a:p>
        </p:txBody>
      </p:sp>
      <p:sp>
        <p:nvSpPr>
          <p:cNvPr id="15" name="Номер слайда 1"/>
          <p:cNvSpPr>
            <a:spLocks noGrp="1"/>
          </p:cNvSpPr>
          <p:nvPr>
            <p:ph type="sldNum" sz="quarter" idx="12"/>
          </p:nvPr>
        </p:nvSpPr>
        <p:spPr>
          <a:xfrm>
            <a:off x="6815237" y="6359615"/>
            <a:ext cx="2057400" cy="365125"/>
          </a:xfrm>
        </p:spPr>
        <p:txBody>
          <a:bodyPr/>
          <a:lstStyle/>
          <a:p>
            <a:fld id="{16547CE3-E9AD-4FA7-AC8F-17D63607A518}" type="slidenum">
              <a:rPr lang="ru-RU" smtClean="0"/>
              <a:t>22</a:t>
            </a:fld>
            <a:endParaRPr lang="ru-RU" dirty="0"/>
          </a:p>
        </p:txBody>
      </p:sp>
      <p:sp>
        <p:nvSpPr>
          <p:cNvPr id="12" name="Подзаголовок 2">
            <a:extLst>
              <a:ext uri="{FF2B5EF4-FFF2-40B4-BE49-F238E27FC236}">
                <a16:creationId xmlns:a16="http://schemas.microsoft.com/office/drawing/2014/main" id="{947B86AC-85E0-4970-8B8D-D94D55C4C049}"/>
              </a:ext>
            </a:extLst>
          </p:cNvPr>
          <p:cNvSpPr txBox="1">
            <a:spLocks noChangeArrowheads="1"/>
          </p:cNvSpPr>
          <p:nvPr/>
        </p:nvSpPr>
        <p:spPr bwMode="auto">
          <a:xfrm>
            <a:off x="485582" y="251700"/>
            <a:ext cx="5416015" cy="43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ru-RU" altLang="ru-RU" sz="2200" dirty="0">
                <a:solidFill>
                  <a:srgbClr val="008080"/>
                </a:solidFill>
                <a:latin typeface="+mn-lt"/>
              </a:rPr>
              <a:t>Прикладное научное исследование (часть 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7758C-ABF9-477A-A609-49278E9B1F9C}"/>
              </a:ext>
            </a:extLst>
          </p:cNvPr>
          <p:cNvSpPr>
            <a:spLocks noGrp="1"/>
          </p:cNvSpPr>
          <p:nvPr>
            <p:ph type="title"/>
          </p:nvPr>
        </p:nvSpPr>
        <p:spPr>
          <a:xfrm>
            <a:off x="1309134" y="119801"/>
            <a:ext cx="3591658" cy="640146"/>
          </a:xfrm>
        </p:spPr>
        <p:txBody>
          <a:bodyPr>
            <a:normAutofit/>
          </a:bodyPr>
          <a:lstStyle/>
          <a:p>
            <a:pPr algn="ctr"/>
            <a:r>
              <a:rPr lang="ru-RU" sz="2800" b="1" dirty="0">
                <a:solidFill>
                  <a:srgbClr val="008080"/>
                </a:solidFill>
              </a:rPr>
              <a:t>Выводы</a:t>
            </a:r>
          </a:p>
        </p:txBody>
      </p:sp>
      <p:cxnSp>
        <p:nvCxnSpPr>
          <p:cNvPr id="7" name="Прямая соединительная линия 6"/>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cxnSp>
        <p:nvCxnSpPr>
          <p:cNvPr id="9" name="Прямая соединительная линия 8"/>
          <p:cNvCxnSpPr/>
          <p:nvPr/>
        </p:nvCxnSpPr>
        <p:spPr>
          <a:xfrm>
            <a:off x="0" y="764398"/>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Рисунок 12">
            <a:extLst>
              <a:ext uri="{FF2B5EF4-FFF2-40B4-BE49-F238E27FC236}">
                <a16:creationId xmlns:a16="http://schemas.microsoft.com/office/drawing/2014/main" id="{40EF8FD5-7272-45F2-B69A-03E9F9B7D26E}"/>
              </a:ext>
            </a:extLst>
          </p:cNvPr>
          <p:cNvPicPr>
            <a:picLocks noChangeAspect="1"/>
          </p:cNvPicPr>
          <p:nvPr/>
        </p:nvPicPr>
        <p:blipFill>
          <a:blip r:embed="rId5"/>
          <a:stretch>
            <a:fillRect/>
          </a:stretch>
        </p:blipFill>
        <p:spPr>
          <a:xfrm>
            <a:off x="5477777" y="4250823"/>
            <a:ext cx="1340319" cy="2295532"/>
          </a:xfrm>
          <a:prstGeom prst="rect">
            <a:avLst/>
          </a:prstGeom>
        </p:spPr>
      </p:pic>
      <p:pic>
        <p:nvPicPr>
          <p:cNvPr id="14" name="Рисунок 13">
            <a:extLst>
              <a:ext uri="{FF2B5EF4-FFF2-40B4-BE49-F238E27FC236}">
                <a16:creationId xmlns:a16="http://schemas.microsoft.com/office/drawing/2014/main" id="{299E9707-7954-49F9-84B3-E23B369DFB52}"/>
              </a:ext>
            </a:extLst>
          </p:cNvPr>
          <p:cNvPicPr>
            <a:picLocks noChangeAspect="1"/>
          </p:cNvPicPr>
          <p:nvPr/>
        </p:nvPicPr>
        <p:blipFill>
          <a:blip r:embed="rId6"/>
          <a:stretch>
            <a:fillRect/>
          </a:stretch>
        </p:blipFill>
        <p:spPr>
          <a:xfrm>
            <a:off x="2076644" y="4410577"/>
            <a:ext cx="1902518" cy="2101157"/>
          </a:xfrm>
          <a:prstGeom prst="rect">
            <a:avLst/>
          </a:prstGeom>
        </p:spPr>
      </p:pic>
      <p:sp>
        <p:nvSpPr>
          <p:cNvPr id="15" name="Объект 2">
            <a:extLst>
              <a:ext uri="{FF2B5EF4-FFF2-40B4-BE49-F238E27FC236}">
                <a16:creationId xmlns:a16="http://schemas.microsoft.com/office/drawing/2014/main" id="{A5948EA7-2BE5-4FB8-A19C-A6A479BA1A49}"/>
              </a:ext>
            </a:extLst>
          </p:cNvPr>
          <p:cNvSpPr>
            <a:spLocks noGrp="1"/>
          </p:cNvSpPr>
          <p:nvPr>
            <p:ph idx="1"/>
          </p:nvPr>
        </p:nvSpPr>
        <p:spPr>
          <a:xfrm>
            <a:off x="513721" y="1006562"/>
            <a:ext cx="8147360" cy="3531069"/>
          </a:xfrm>
        </p:spPr>
        <p:txBody>
          <a:bodyPr>
            <a:normAutofit fontScale="70000" lnSpcReduction="20000"/>
          </a:bodyPr>
          <a:lstStyle/>
          <a:p>
            <a:pPr indent="450000" algn="just"/>
            <a:r>
              <a:rPr lang="ru-RU" sz="2000" dirty="0">
                <a:latin typeface="Times New Roman" panose="02020603050405020304" pitchFamily="18" charset="0"/>
                <a:cs typeface="Times New Roman" panose="02020603050405020304" pitchFamily="18" charset="0"/>
              </a:rPr>
              <a:t>Применение трёхуровневой системы организации медицинской помощи в отношении ветеранов ПОР и в отношении представителей прикрепленного контингента СЗОНКЦ продемонстрировало высокую эффективность применения метода к лицам, подвергшимся ВИИЯТ. Достигнутые результаты позволяют рекомендовать данный метод к применению в отношении всех лиц, подвергшихся ВИИЯТ.</a:t>
            </a:r>
          </a:p>
          <a:p>
            <a:pPr indent="450000" algn="just"/>
            <a:r>
              <a:rPr lang="ru-RU" sz="2000" dirty="0">
                <a:latin typeface="Times New Roman" panose="02020603050405020304" pitchFamily="18" charset="0"/>
                <a:cs typeface="Times New Roman" panose="02020603050405020304" pitchFamily="18" charset="0"/>
              </a:rPr>
              <a:t>Организация системы оказания медицинской помощи лицам, испытавшим ВИИЯТ, должна предусматривать возможность оценки качества медицинского обслуживания как по клинической составляющей, так и по социально-психологической составляющей.</a:t>
            </a:r>
          </a:p>
          <a:p>
            <a:pPr indent="450000" algn="just"/>
            <a:r>
              <a:rPr lang="ru-RU" sz="2000" dirty="0">
                <a:latin typeface="Times New Roman" panose="02020603050405020304" pitchFamily="18" charset="0"/>
                <a:cs typeface="Times New Roman" panose="02020603050405020304" pitchFamily="18" charset="0"/>
              </a:rPr>
              <a:t>По косвенным данным опросов и анкетирования проявился эффект зависимости удовлетворенности пациентов качеством медицинского обслуживания от способа финансирования оказания медицинской помощи.</a:t>
            </a:r>
          </a:p>
          <a:p>
            <a:pPr indent="450000" algn="just"/>
            <a:r>
              <a:rPr lang="ru-RU" sz="2000" dirty="0">
                <a:latin typeface="Times New Roman" panose="02020603050405020304" pitchFamily="18" charset="0"/>
                <a:cs typeface="Times New Roman" panose="02020603050405020304" pitchFamily="18" charset="0"/>
              </a:rPr>
              <a:t>Исследование, проводимое в рамках НИР «Оценка результатов радиационного воздействия на состояние здоровья ветеранов подразделений особого риска с использованием методов цитогенетического исследования», может стать основой для дальнейшего изучения аспектов оказания медицинской помощи всем категориям лиц, испытавших ВИИЯТ, для углубленного клинического обследования.</a:t>
            </a:r>
          </a:p>
          <a:p>
            <a:pPr indent="450000" algn="just"/>
            <a:r>
              <a:rPr lang="ru-RU" sz="2000" dirty="0">
                <a:latin typeface="Times New Roman" panose="02020603050405020304" pitchFamily="18" charset="0"/>
                <a:cs typeface="Times New Roman" panose="02020603050405020304" pitchFamily="18" charset="0"/>
              </a:rPr>
              <a:t>Тема организации системы оказания медицинской помощи лицам, испытавшим ВИИЯТ, будет оставаться актуальной и далее – пока в мире применяются ядерные технологии.</a:t>
            </a:r>
          </a:p>
          <a:p>
            <a:pPr indent="450000" algn="just"/>
            <a:endParaRPr lang="ru-RU" sz="2000" dirty="0">
              <a:latin typeface="Times New Roman" panose="02020603050405020304" pitchFamily="18" charset="0"/>
              <a:cs typeface="Times New Roman" panose="02020603050405020304" pitchFamily="18" charset="0"/>
            </a:endParaRPr>
          </a:p>
          <a:p>
            <a:pPr marL="0" indent="0">
              <a:buNone/>
            </a:pPr>
            <a:endParaRPr lang="ru-RU" sz="1800" dirty="0"/>
          </a:p>
          <a:p>
            <a:endParaRPr lang="ru-RU" dirty="0"/>
          </a:p>
        </p:txBody>
      </p:sp>
      <p:sp>
        <p:nvSpPr>
          <p:cNvPr id="16" name="Номер слайда 1"/>
          <p:cNvSpPr>
            <a:spLocks noGrp="1"/>
          </p:cNvSpPr>
          <p:nvPr>
            <p:ph type="sldNum" sz="quarter" idx="12"/>
          </p:nvPr>
        </p:nvSpPr>
        <p:spPr>
          <a:xfrm>
            <a:off x="6815237" y="6359615"/>
            <a:ext cx="2057400" cy="365125"/>
          </a:xfrm>
        </p:spPr>
        <p:txBody>
          <a:bodyPr/>
          <a:lstStyle/>
          <a:p>
            <a:fld id="{9430E1DD-CCF2-4313-A868-DA2529254DEC}" type="slidenum">
              <a:rPr lang="ru-RU" smtClean="0"/>
              <a:t>23</a:t>
            </a:fld>
            <a:endParaRPr lang="ru-RU" dirty="0"/>
          </a:p>
        </p:txBody>
      </p:sp>
    </p:spTree>
    <p:extLst>
      <p:ext uri="{BB962C8B-B14F-4D97-AF65-F5344CB8AC3E}">
        <p14:creationId xmlns:p14="http://schemas.microsoft.com/office/powerpoint/2010/main" val="26683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8815"/>
            <a:ext cx="9144000" cy="3363341"/>
          </a:xfrm>
          <a:prstGeom prst="rect">
            <a:avLst/>
          </a:prstGeom>
          <a:solidFill>
            <a:srgbClr val="1CA295"/>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descr="C:\Users\OSorokina\Desktop\Резервная_копия_Новая преза кз 2020 3а.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686217" y="2780347"/>
            <a:ext cx="2457783" cy="4105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Sorokina\Desktop\Резервная_копия_Новая преза кз 2020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9916" y="2763094"/>
            <a:ext cx="4111625" cy="4105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OSorokina\Desktop\кеу.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7614" y="2763094"/>
            <a:ext cx="4146050" cy="41056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OSorokina\Desktop\па.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8073" y="5628430"/>
            <a:ext cx="2856255" cy="87179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па 7"/>
          <p:cNvGrpSpPr/>
          <p:nvPr/>
        </p:nvGrpSpPr>
        <p:grpSpPr>
          <a:xfrm>
            <a:off x="347133" y="5537200"/>
            <a:ext cx="1097713" cy="1096139"/>
            <a:chOff x="262305" y="5884588"/>
            <a:chExt cx="802541" cy="802541"/>
          </a:xfrm>
        </p:grpSpPr>
        <p:sp>
          <p:nvSpPr>
            <p:cNvPr id="9" name="Овал 8"/>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2" descr="C:\Users\OSorokina\Desktop\12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Прямоугольник 10"/>
          <p:cNvSpPr/>
          <p:nvPr/>
        </p:nvSpPr>
        <p:spPr>
          <a:xfrm>
            <a:off x="333570" y="4040435"/>
            <a:ext cx="4685321" cy="1200329"/>
          </a:xfrm>
          <a:prstGeom prst="rect">
            <a:avLst/>
          </a:prstGeom>
        </p:spPr>
        <p:txBody>
          <a:bodyPr wrap="square">
            <a:spAutoFit/>
          </a:bodyPr>
          <a:lstStyle/>
          <a:p>
            <a:r>
              <a:rPr lang="ru-RU" sz="2400" b="1" dirty="0">
                <a:solidFill>
                  <a:srgbClr val="1CA295"/>
                </a:solidFill>
                <a:latin typeface="Calibri" pitchFamily="34" charset="0"/>
              </a:rPr>
              <a:t>Контакты: </a:t>
            </a:r>
            <a:r>
              <a:rPr lang="en-US" sz="2400" b="1" dirty="0">
                <a:solidFill>
                  <a:srgbClr val="1CA295"/>
                </a:solidFill>
                <a:latin typeface="Calibri" pitchFamily="34" charset="0"/>
                <a:hlinkClick r:id="rId9"/>
              </a:rPr>
              <a:t>pershina.ei@mail.ru</a:t>
            </a:r>
            <a:endParaRPr lang="en-US" sz="2400" b="1" dirty="0">
              <a:solidFill>
                <a:srgbClr val="1CA295"/>
              </a:solidFill>
              <a:latin typeface="Calibri" pitchFamily="34" charset="0"/>
            </a:endParaRPr>
          </a:p>
          <a:p>
            <a:endParaRPr lang="en-US" sz="2400" b="1" dirty="0">
              <a:solidFill>
                <a:srgbClr val="1CA295"/>
              </a:solidFill>
              <a:latin typeface="Calibri" pitchFamily="34" charset="0"/>
            </a:endParaRPr>
          </a:p>
          <a:p>
            <a:r>
              <a:rPr lang="en-US" sz="2400" b="1" dirty="0">
                <a:solidFill>
                  <a:srgbClr val="1CA295"/>
                </a:solidFill>
                <a:latin typeface="Calibri" pitchFamily="34" charset="0"/>
              </a:rPr>
              <a:t>8-9118113344</a:t>
            </a:r>
            <a:endParaRPr lang="ru-RU" sz="2400" b="1" dirty="0">
              <a:solidFill>
                <a:srgbClr val="1CA295"/>
              </a:solidFill>
              <a:latin typeface="Calibri" pitchFamily="34" charset="0"/>
            </a:endParaRPr>
          </a:p>
        </p:txBody>
      </p:sp>
      <p:sp>
        <p:nvSpPr>
          <p:cNvPr id="14" name="Прямоугольник 12"/>
          <p:cNvSpPr>
            <a:spLocks noChangeArrowheads="1"/>
          </p:cNvSpPr>
          <p:nvPr/>
        </p:nvSpPr>
        <p:spPr bwMode="auto">
          <a:xfrm>
            <a:off x="547687" y="1184498"/>
            <a:ext cx="8048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4000" b="1" dirty="0">
                <a:solidFill>
                  <a:schemeClr val="bg1"/>
                </a:solidFill>
                <a:cs typeface="Arial" panose="020B0604020202020204" pitchFamily="34" charset="0"/>
              </a:rPr>
              <a:t>Благодарю за внимание!</a:t>
            </a:r>
          </a:p>
        </p:txBody>
      </p:sp>
    </p:spTree>
    <p:extLst>
      <p:ext uri="{BB962C8B-B14F-4D97-AF65-F5344CB8AC3E}">
        <p14:creationId xmlns:p14="http://schemas.microsoft.com/office/powerpoint/2010/main" val="81715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3"/>
          <p:cNvSpPr txBox="1">
            <a:spLocks noChangeArrowheads="1"/>
          </p:cNvSpPr>
          <p:nvPr/>
        </p:nvSpPr>
        <p:spPr bwMode="auto">
          <a:xfrm>
            <a:off x="251520" y="1087371"/>
            <a:ext cx="6252797" cy="2367802"/>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p>
            <a:r>
              <a:rPr lang="x-none" sz="1600" b="1" dirty="0">
                <a:latin typeface="Times New Roman" panose="02020603050405020304" pitchFamily="18" charset="0"/>
                <a:cs typeface="Times New Roman" panose="02020603050405020304" pitchFamily="18" charset="0"/>
              </a:rPr>
              <a:t>1992 год</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 базе городской больницы №13 имени Красина в Санкт-Петербурге с</a:t>
            </a:r>
            <a:r>
              <a:rPr lang="x-none" sz="1600" dirty="0">
                <a:latin typeface="Times New Roman" panose="02020603050405020304" pitchFamily="18" charset="0"/>
                <a:cs typeface="Times New Roman" panose="02020603050405020304" pitchFamily="18" charset="0"/>
              </a:rPr>
              <a:t>оздан Научно-лечебный центр </a:t>
            </a:r>
            <a:r>
              <a:rPr lang="ru-RU" sz="1600" dirty="0">
                <a:latin typeface="Times New Roman" panose="02020603050405020304" pitchFamily="18" charset="0"/>
                <a:cs typeface="Times New Roman" panose="02020603050405020304" pitchFamily="18" charset="0"/>
              </a:rPr>
              <a:t>Комитета</a:t>
            </a:r>
            <a:r>
              <a:rPr lang="x-none" sz="1600" dirty="0">
                <a:latin typeface="Times New Roman" panose="02020603050405020304" pitchFamily="18" charset="0"/>
                <a:cs typeface="Times New Roman" panose="02020603050405020304" pitchFamily="18" charset="0"/>
              </a:rPr>
              <a:t> ветеранов ПОР (НЛЦ КВПОР)</a:t>
            </a:r>
            <a:r>
              <a:rPr lang="ru-RU" sz="1600" dirty="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2</a:t>
            </a:r>
            <a:r>
              <a:rPr lang="x-none" sz="1600" b="1" dirty="0">
                <a:latin typeface="Times New Roman" panose="02020603050405020304" pitchFamily="18" charset="0"/>
                <a:cs typeface="Times New Roman" panose="02020603050405020304" pitchFamily="18" charset="0"/>
              </a:rPr>
              <a:t>008 год</a:t>
            </a:r>
            <a:r>
              <a:rPr lang="ru-RU" sz="1600" b="1" dirty="0">
                <a:latin typeface="Times New Roman" panose="02020603050405020304" pitchFamily="18" charset="0"/>
                <a:cs typeface="Times New Roman" panose="02020603050405020304" pitchFamily="18" charset="0"/>
              </a:rPr>
              <a:t>.</a:t>
            </a:r>
            <a:r>
              <a:rPr lang="x-none" sz="1600" b="1" dirty="0">
                <a:latin typeface="Times New Roman" panose="02020603050405020304" pitchFamily="18" charset="0"/>
                <a:cs typeface="Times New Roman" panose="02020603050405020304" pitchFamily="18" charset="0"/>
              </a:rPr>
              <a:t> </a:t>
            </a:r>
            <a:r>
              <a:rPr lang="x-none" sz="1600" dirty="0">
                <a:latin typeface="Times New Roman" panose="02020603050405020304" pitchFamily="18" charset="0"/>
                <a:cs typeface="Times New Roman" panose="02020603050405020304" pitchFamily="18" charset="0"/>
              </a:rPr>
              <a:t>НЛЦ КВПОР РФ вошел в состав ФГУЗ «МСЧ № 144»</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a:t>
            </a:r>
          </a:p>
          <a:p>
            <a:pPr algn="just"/>
            <a:r>
              <a:rPr lang="x-none" sz="1600" b="1" dirty="0">
                <a:latin typeface="Times New Roman" panose="02020603050405020304" pitchFamily="18" charset="0"/>
                <a:cs typeface="Times New Roman" panose="02020603050405020304" pitchFamily="18" charset="0"/>
              </a:rPr>
              <a:t>2016 год</a:t>
            </a:r>
            <a:r>
              <a:rPr lang="ru-RU" sz="1600" b="1" dirty="0">
                <a:latin typeface="Times New Roman" panose="02020603050405020304" pitchFamily="18" charset="0"/>
                <a:cs typeface="Times New Roman" panose="02020603050405020304" pitchFamily="18" charset="0"/>
              </a:rPr>
              <a:t>.</a:t>
            </a:r>
            <a:r>
              <a:rPr lang="x-none" sz="1600" b="1" dirty="0">
                <a:latin typeface="Times New Roman" panose="02020603050405020304" pitchFamily="18" charset="0"/>
                <a:cs typeface="Times New Roman" panose="02020603050405020304" pitchFamily="18" charset="0"/>
              </a:rPr>
              <a:t> </a:t>
            </a:r>
            <a:r>
              <a:rPr lang="x-none" sz="1600" dirty="0">
                <a:latin typeface="Times New Roman" panose="02020603050405020304" pitchFamily="18" charset="0"/>
                <a:cs typeface="Times New Roman" panose="02020603050405020304" pitchFamily="18" charset="0"/>
              </a:rPr>
              <a:t>НЛЦ КВПОР вошел в состав</a:t>
            </a:r>
            <a:r>
              <a:rPr lang="ru-RU" sz="1600" dirty="0">
                <a:latin typeface="Times New Roman" panose="02020603050405020304" pitchFamily="18" charset="0"/>
                <a:cs typeface="Times New Roman" panose="02020603050405020304" pitchFamily="18" charset="0"/>
              </a:rPr>
              <a:t> </a:t>
            </a:r>
            <a:r>
              <a:rPr lang="x-none" sz="1600" dirty="0">
                <a:latin typeface="Times New Roman" panose="02020603050405020304" pitchFamily="18" charset="0"/>
                <a:cs typeface="Times New Roman" panose="02020603050405020304" pitchFamily="18" charset="0"/>
              </a:rPr>
              <a:t>КБ №122 им. Л.Г. Соколова</a:t>
            </a:r>
            <a:br>
              <a:rPr lang="ru-RU" sz="1600" dirty="0">
                <a:latin typeface="Times New Roman" panose="02020603050405020304" pitchFamily="18" charset="0"/>
                <a:cs typeface="Times New Roman" panose="02020603050405020304" pitchFamily="18" charset="0"/>
              </a:rPr>
            </a:br>
            <a:r>
              <a:rPr lang="x-none" sz="1600" dirty="0">
                <a:latin typeface="Times New Roman" panose="02020603050405020304" pitchFamily="18" charset="0"/>
                <a:cs typeface="Times New Roman" panose="02020603050405020304" pitchFamily="18" charset="0"/>
              </a:rPr>
              <a:t>ФМБА России</a:t>
            </a:r>
            <a:r>
              <a:rPr lang="ru-RU" sz="1600" dirty="0">
                <a:latin typeface="Times New Roman" panose="02020603050405020304" pitchFamily="18" charset="0"/>
                <a:cs typeface="Times New Roman" panose="02020603050405020304" pitchFamily="18" charset="0"/>
              </a:rPr>
              <a:t>, </a:t>
            </a:r>
            <a:r>
              <a:rPr lang="x-none" sz="1600" dirty="0">
                <a:latin typeface="Times New Roman" panose="02020603050405020304" pitchFamily="18" charset="0"/>
                <a:cs typeface="Times New Roman" panose="02020603050405020304" pitchFamily="18" charset="0"/>
              </a:rPr>
              <a:t>ныне </a:t>
            </a:r>
            <a:r>
              <a:rPr lang="ru-RU" sz="1600" dirty="0">
                <a:latin typeface="Times New Roman" panose="02020603050405020304" pitchFamily="18" charset="0"/>
                <a:cs typeface="Times New Roman" panose="02020603050405020304" pitchFamily="18" charset="0"/>
              </a:rPr>
              <a:t>– </a:t>
            </a:r>
            <a:r>
              <a:rPr lang="x-none" sz="1600" dirty="0">
                <a:latin typeface="Times New Roman" panose="02020603050405020304" pitchFamily="18" charset="0"/>
                <a:cs typeface="Times New Roman" panose="02020603050405020304" pitchFamily="18" charset="0"/>
              </a:rPr>
              <a:t>Северо-Западный окружной научно-клинический центр им Л.Г.</a:t>
            </a:r>
            <a:r>
              <a:rPr lang="ru-RU" sz="1600" dirty="0">
                <a:latin typeface="Times New Roman" panose="02020603050405020304" pitchFamily="18" charset="0"/>
                <a:cs typeface="Times New Roman" panose="02020603050405020304" pitchFamily="18" charset="0"/>
              </a:rPr>
              <a:t> </a:t>
            </a:r>
            <a:r>
              <a:rPr lang="x-none" sz="1600" dirty="0">
                <a:latin typeface="Times New Roman" panose="02020603050405020304" pitchFamily="18" charset="0"/>
                <a:cs typeface="Times New Roman" panose="02020603050405020304" pitchFamily="18" charset="0"/>
              </a:rPr>
              <a:t>Соколова ФМБА России (СЗОНКЦ).</a:t>
            </a:r>
            <a:endParaRPr lang="ru-RU" sz="1600" dirty="0">
              <a:latin typeface="Times New Roman" panose="02020603050405020304" pitchFamily="18" charset="0"/>
              <a:cs typeface="Times New Roman" panose="02020603050405020304" pitchFamily="18" charset="0"/>
            </a:endParaRPr>
          </a:p>
          <a:p>
            <a:endParaRPr lang="ru-RU" sz="1400" dirty="0"/>
          </a:p>
        </p:txBody>
      </p:sp>
      <p:pic>
        <p:nvPicPr>
          <p:cNvPr id="5" name="Рисунок 4">
            <a:extLst>
              <a:ext uri="{FF2B5EF4-FFF2-40B4-BE49-F238E27FC236}">
                <a16:creationId xmlns:a16="http://schemas.microsoft.com/office/drawing/2014/main" id="{D7062597-C023-4536-9458-A2084D867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77053" y="2658391"/>
            <a:ext cx="4282096" cy="2068091"/>
          </a:xfrm>
          <a:prstGeom prst="rect">
            <a:avLst/>
          </a:prstGeom>
        </p:spPr>
      </p:pic>
      <p:pic>
        <p:nvPicPr>
          <p:cNvPr id="7" name="Рисунок 6"/>
          <p:cNvPicPr>
            <a:picLocks noChangeAspect="1"/>
          </p:cNvPicPr>
          <p:nvPr/>
        </p:nvPicPr>
        <p:blipFill>
          <a:blip r:embed="rId4"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
            <a:ext cx="6084277" cy="826477"/>
          </a:xfrm>
        </p:spPr>
        <p:txBody>
          <a:bodyPr>
            <a:noAutofit/>
          </a:bodyPr>
          <a:lstStyle/>
          <a:p>
            <a:pPr algn="ctr"/>
            <a:r>
              <a:rPr lang="ru-RU" sz="2400" b="1" dirty="0">
                <a:solidFill>
                  <a:srgbClr val="008080"/>
                </a:solidFill>
              </a:rPr>
              <a:t>Этапы создания и развития научно-лечебного центра для ветеранов ПОР</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sp>
        <p:nvSpPr>
          <p:cNvPr id="16" name="Text Box 13"/>
          <p:cNvSpPr txBox="1">
            <a:spLocks noChangeArrowheads="1"/>
          </p:cNvSpPr>
          <p:nvPr/>
        </p:nvSpPr>
        <p:spPr bwMode="auto">
          <a:xfrm>
            <a:off x="243092" y="3708752"/>
            <a:ext cx="6252797" cy="2355618"/>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p>
            <a:pPr indent="180000" algn="just"/>
            <a:r>
              <a:rPr lang="ru-RU" sz="1600" dirty="0">
                <a:latin typeface="Times New Roman" panose="02020603050405020304" pitchFamily="18" charset="0"/>
                <a:cs typeface="Times New Roman" panose="02020603050405020304" pitchFamily="18" charset="0"/>
              </a:rPr>
              <a:t>На сегодняшний день тема оказания медицинской помощи работникам и служащим, связанным с деятельностью в зоне риска ВИИЯТ, является актуальной не только для ветеранов ПОР, но и для всех, кто в настоящее время выполняет свои обязанности в сфере ядерных технологий. К ним относятся и действующие служащие современных ПОР, и работники медицинских учреждений, по роду своей деятельности подверженные ВИИЯТ, и работники действующих или строящихся АЭС, и граждане, по воле случая оказавшиеся вблизи от места техногенной аварии.</a:t>
            </a:r>
          </a:p>
          <a:p>
            <a:pPr indent="180000" algn="just"/>
            <a:endParaRPr lang="ru-RU" sz="1400" dirty="0">
              <a:latin typeface="Arial" panose="020B0604020202020204" pitchFamily="34" charset="0"/>
              <a:cs typeface="Arial" panose="020B0604020202020204" pitchFamily="34" charset="0"/>
            </a:endParaRPr>
          </a:p>
        </p:txBody>
      </p:sp>
      <p:sp>
        <p:nvSpPr>
          <p:cNvPr id="15" name="Номер слайда 1"/>
          <p:cNvSpPr>
            <a:spLocks noGrp="1"/>
          </p:cNvSpPr>
          <p:nvPr>
            <p:ph type="sldNum" sz="quarter" idx="12"/>
          </p:nvPr>
        </p:nvSpPr>
        <p:spPr>
          <a:xfrm>
            <a:off x="6815237" y="6359615"/>
            <a:ext cx="2057400" cy="365125"/>
          </a:xfrm>
        </p:spPr>
        <p:txBody>
          <a:bodyPr/>
          <a:lstStyle/>
          <a:p>
            <a:fld id="{19462B39-33D0-4D4E-A4C7-B6C382E60733}" type="slidenum">
              <a:rPr lang="ru-RU" smtClean="0"/>
              <a:t>3</a:t>
            </a:fld>
            <a:endParaRPr lang="ru-RU" dirty="0"/>
          </a:p>
        </p:txBody>
      </p:sp>
    </p:spTree>
    <p:extLst>
      <p:ext uri="{BB962C8B-B14F-4D97-AF65-F5344CB8AC3E}">
        <p14:creationId xmlns:p14="http://schemas.microsoft.com/office/powerpoint/2010/main" val="303580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p:cNvPicPr>
            <a:picLocks noChangeAspect="1"/>
          </p:cNvPicPr>
          <p:nvPr/>
        </p:nvPicPr>
        <p:blipFill>
          <a:blip r:embed="rId3"/>
          <a:stretch>
            <a:fillRect/>
          </a:stretch>
        </p:blipFill>
        <p:spPr>
          <a:xfrm>
            <a:off x="4850182" y="3092440"/>
            <a:ext cx="4102470" cy="1975772"/>
          </a:xfrm>
          <a:prstGeom prst="rect">
            <a:avLst/>
          </a:prstGeom>
        </p:spPr>
      </p:pic>
      <p:pic>
        <p:nvPicPr>
          <p:cNvPr id="7" name="Рисунок 6"/>
          <p:cNvPicPr>
            <a:picLocks noChangeAspect="1"/>
          </p:cNvPicPr>
          <p:nvPr/>
        </p:nvPicPr>
        <p:blipFill>
          <a:blip r:embed="rId4"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309664" y="78560"/>
            <a:ext cx="5774613" cy="730663"/>
          </a:xfrm>
        </p:spPr>
        <p:txBody>
          <a:bodyPr>
            <a:noAutofit/>
          </a:bodyPr>
          <a:lstStyle/>
          <a:p>
            <a:pPr algn="ctr"/>
            <a:r>
              <a:rPr lang="ru-RU" sz="1800" b="1" dirty="0">
                <a:solidFill>
                  <a:srgbClr val="008080"/>
                </a:solidFill>
              </a:rPr>
              <a:t>Динамика заболеваемости ветеранов ПОР в 1994 -2002 годах по данным медицинской литературы</a:t>
            </a:r>
          </a:p>
        </p:txBody>
      </p:sp>
      <p:cxnSp>
        <p:nvCxnSpPr>
          <p:cNvPr id="9" name="Прямая соединительная линия 8"/>
          <p:cNvCxnSpPr/>
          <p:nvPr/>
        </p:nvCxnSpPr>
        <p:spPr>
          <a:xfrm>
            <a:off x="-21409" y="892299"/>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8"/>
          <p:cNvSpPr>
            <a:spLocks noGrp="1" noChangeArrowheads="1"/>
          </p:cNvSpPr>
          <p:nvPr>
            <p:ph idx="1"/>
          </p:nvPr>
        </p:nvSpPr>
        <p:spPr bwMode="auto">
          <a:xfrm>
            <a:off x="427317" y="5195538"/>
            <a:ext cx="8226397"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0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период 1994-1999 гг. преобладали болезни органов дыхания, а с 2000 г. по 2001 г. стали доминировать болезни  системы кровообращения.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0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 третьей позиции списка заболеваний в 1994-1998 гг. располагались болезни органов пищеварения,  а с 1999 г. по 2001 г. ее стали занимать болезни костно-мышечной системы.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0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Обнаруженная при рассмотрении первичной заболеваемости ветеранов ПОР тенденция выхода на передний план болезней  системы кровообращения, подтверждается и при рассмотрении структуры хронических заболеваний.</a:t>
            </a:r>
            <a:r>
              <a:rPr kumimoji="0" lang="ru-RU" altLang="ru-RU" sz="10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18" name="Диаграмма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218" y="1378245"/>
            <a:ext cx="410445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Рисунок 18"/>
          <p:cNvPicPr>
            <a:picLocks noChangeAspect="1"/>
          </p:cNvPicPr>
          <p:nvPr/>
        </p:nvPicPr>
        <p:blipFill>
          <a:blip r:embed="rId7"/>
          <a:stretch>
            <a:fillRect/>
          </a:stretch>
        </p:blipFill>
        <p:spPr>
          <a:xfrm>
            <a:off x="271218" y="4033245"/>
            <a:ext cx="4464495" cy="1098630"/>
          </a:xfrm>
          <a:prstGeom prst="rect">
            <a:avLst/>
          </a:prstGeom>
        </p:spPr>
      </p:pic>
      <p:pic>
        <p:nvPicPr>
          <p:cNvPr id="24" name="Рисунок 23"/>
          <p:cNvPicPr>
            <a:picLocks noChangeAspect="1"/>
          </p:cNvPicPr>
          <p:nvPr/>
        </p:nvPicPr>
        <p:blipFill>
          <a:blip r:embed="rId8"/>
          <a:stretch>
            <a:fillRect/>
          </a:stretch>
        </p:blipFill>
        <p:spPr>
          <a:xfrm>
            <a:off x="4543690" y="1508094"/>
            <a:ext cx="4365848" cy="943409"/>
          </a:xfrm>
          <a:prstGeom prst="rect">
            <a:avLst/>
          </a:prstGeom>
        </p:spPr>
      </p:pic>
      <p:sp>
        <p:nvSpPr>
          <p:cNvPr id="27" name="Rectangle 8"/>
          <p:cNvSpPr txBox="1">
            <a:spLocks noChangeArrowheads="1"/>
          </p:cNvSpPr>
          <p:nvPr/>
        </p:nvSpPr>
        <p:spPr bwMode="auto">
          <a:xfrm>
            <a:off x="427317" y="892299"/>
            <a:ext cx="3752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Динамика первичной заболеваемости ветеранов ПОР в 1994-2002 годах (на 1000 человек)</a:t>
            </a:r>
            <a:endParaRPr lang="ru-RU" sz="1200" dirty="0">
              <a:latin typeface="Times New Roman" panose="02020603050405020304" pitchFamily="18" charset="0"/>
              <a:cs typeface="Times New Roman" panose="02020603050405020304" pitchFamily="18" charset="0"/>
            </a:endParaRPr>
          </a:p>
        </p:txBody>
      </p:sp>
      <p:sp>
        <p:nvSpPr>
          <p:cNvPr id="29" name="Rectangle 8"/>
          <p:cNvSpPr txBox="1">
            <a:spLocks noChangeArrowheads="1"/>
          </p:cNvSpPr>
          <p:nvPr/>
        </p:nvSpPr>
        <p:spPr bwMode="auto">
          <a:xfrm>
            <a:off x="971833" y="3593803"/>
            <a:ext cx="30632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Первичная заболеваемость ветеранов ПОР в 1994-2001 годах (на 1000 человек)</a:t>
            </a:r>
            <a:endParaRPr lang="ru-RU" sz="1200" dirty="0">
              <a:latin typeface="Times New Roman" panose="02020603050405020304" pitchFamily="18" charset="0"/>
              <a:cs typeface="Times New Roman" panose="02020603050405020304" pitchFamily="18" charset="0"/>
            </a:endParaRPr>
          </a:p>
        </p:txBody>
      </p:sp>
      <p:sp>
        <p:nvSpPr>
          <p:cNvPr id="30" name="Rectangle 8"/>
          <p:cNvSpPr txBox="1">
            <a:spLocks noChangeArrowheads="1"/>
          </p:cNvSpPr>
          <p:nvPr/>
        </p:nvSpPr>
        <p:spPr bwMode="auto">
          <a:xfrm>
            <a:off x="4850182" y="1010272"/>
            <a:ext cx="3752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Данные по категориям инвалидности различных групп населения (до 1999 года)</a:t>
            </a:r>
            <a:endParaRPr lang="ru-RU" sz="1200" dirty="0">
              <a:latin typeface="Times New Roman" panose="02020603050405020304" pitchFamily="18" charset="0"/>
              <a:cs typeface="Times New Roman" panose="02020603050405020304" pitchFamily="18" charset="0"/>
            </a:endParaRPr>
          </a:p>
        </p:txBody>
      </p:sp>
      <p:sp>
        <p:nvSpPr>
          <p:cNvPr id="31" name="Rectangle 8"/>
          <p:cNvSpPr txBox="1">
            <a:spLocks noChangeArrowheads="1"/>
          </p:cNvSpPr>
          <p:nvPr/>
        </p:nvSpPr>
        <p:spPr bwMode="auto">
          <a:xfrm>
            <a:off x="4735713" y="2616351"/>
            <a:ext cx="36586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Структура хронических заболеваний ветеранов ПОР в 1994-2002 годах </a:t>
            </a:r>
            <a:endParaRPr lang="ru-RU" sz="1200" dirty="0">
              <a:latin typeface="Times New Roman" panose="02020603050405020304" pitchFamily="18" charset="0"/>
              <a:cs typeface="Times New Roman" panose="02020603050405020304" pitchFamily="18" charset="0"/>
            </a:endParaRPr>
          </a:p>
        </p:txBody>
      </p:sp>
      <p:sp>
        <p:nvSpPr>
          <p:cNvPr id="33" name="Номер слайда 1"/>
          <p:cNvSpPr>
            <a:spLocks noGrp="1"/>
          </p:cNvSpPr>
          <p:nvPr>
            <p:ph type="sldNum" sz="quarter" idx="12"/>
          </p:nvPr>
        </p:nvSpPr>
        <p:spPr>
          <a:xfrm>
            <a:off x="6815237" y="6359615"/>
            <a:ext cx="2057400" cy="365125"/>
          </a:xfrm>
        </p:spPr>
        <p:txBody>
          <a:bodyPr/>
          <a:lstStyle/>
          <a:p>
            <a:fld id="{BBEE9B55-58DB-4791-8AAA-70E68ED0AA93}" type="slidenum">
              <a:rPr lang="ru-RU" smtClean="0"/>
              <a:t>4</a:t>
            </a:fld>
            <a:endParaRPr lang="ru-RU" dirty="0"/>
          </a:p>
        </p:txBody>
      </p:sp>
      <p:sp>
        <p:nvSpPr>
          <p:cNvPr id="20" name="Text Box 13"/>
          <p:cNvSpPr txBox="1">
            <a:spLocks noChangeArrowheads="1"/>
          </p:cNvSpPr>
          <p:nvPr/>
        </p:nvSpPr>
        <p:spPr bwMode="auto">
          <a:xfrm>
            <a:off x="532662" y="6194765"/>
            <a:ext cx="8015705" cy="499018"/>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000" b="1" dirty="0">
                <a:solidFill>
                  <a:srgbClr val="008080"/>
                </a:solidFill>
                <a:latin typeface="+mn-lt"/>
              </a:rPr>
              <a:t>Примечание - </a:t>
            </a:r>
            <a:r>
              <a:rPr lang="ru-RU" sz="800" dirty="0">
                <a:latin typeface="+mn-lt"/>
              </a:rPr>
              <a:t>При разработке слайда использованы данные за 1994-2002 годы из следующего источника:</a:t>
            </a:r>
          </a:p>
          <a:p>
            <a:pPr defTabSz="914400">
              <a:defRPr/>
            </a:pPr>
            <a:r>
              <a:rPr lang="ru-RU" sz="800" dirty="0">
                <a:latin typeface="+mn-lt"/>
              </a:rPr>
              <a:t>Олешко, В. А. Медико-психологическая коррекция психосоматических нарушений у ветеранов подразделений особого риска в отдаленном периоде : </a:t>
            </a:r>
            <a:r>
              <a:rPr lang="ru-RU" sz="800" dirty="0" err="1">
                <a:latin typeface="+mn-lt"/>
              </a:rPr>
              <a:t>дис</a:t>
            </a:r>
            <a:r>
              <a:rPr lang="ru-RU" sz="800" dirty="0">
                <a:latin typeface="+mn-lt"/>
              </a:rPr>
              <a:t>. … </a:t>
            </a:r>
            <a:r>
              <a:rPr lang="ru-RU" sz="800" dirty="0" err="1">
                <a:latin typeface="+mn-lt"/>
              </a:rPr>
              <a:t>докт</a:t>
            </a:r>
            <a:r>
              <a:rPr lang="ru-RU" sz="800" dirty="0">
                <a:latin typeface="+mn-lt"/>
              </a:rPr>
              <a:t>. мед. наук / В. А. Олешко. – СПб.: ФГУЗ "Всероссийский центр экстренной и радиационной медицины", 2007. – 74 с.</a:t>
            </a:r>
            <a:endParaRPr lang="ru-RU" altLang="ru-RU" sz="800" dirty="0">
              <a:latin typeface="+mn-lt"/>
            </a:endParaRPr>
          </a:p>
        </p:txBody>
      </p:sp>
    </p:spTree>
    <p:extLst>
      <p:ext uri="{BB962C8B-B14F-4D97-AF65-F5344CB8AC3E}">
        <p14:creationId xmlns:p14="http://schemas.microsoft.com/office/powerpoint/2010/main" val="95176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299057" y="979076"/>
            <a:ext cx="4134920" cy="2525013"/>
          </a:xfrm>
          <a:prstGeom prst="rect">
            <a:avLst/>
          </a:prstGeom>
        </p:spPr>
      </p:pic>
      <p:pic>
        <p:nvPicPr>
          <p:cNvPr id="7" name="Рисунок 6"/>
          <p:cNvPicPr>
            <a:picLocks noChangeAspect="1"/>
          </p:cNvPicPr>
          <p:nvPr/>
        </p:nvPicPr>
        <p:blipFill>
          <a:blip r:embed="rId4"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301925" y="-1"/>
            <a:ext cx="5782352" cy="826477"/>
          </a:xfrm>
        </p:spPr>
        <p:txBody>
          <a:bodyPr>
            <a:noAutofit/>
          </a:bodyPr>
          <a:lstStyle/>
          <a:p>
            <a:pPr algn="ctr"/>
            <a:r>
              <a:rPr lang="ru-RU" sz="1400" b="1" dirty="0">
                <a:solidFill>
                  <a:srgbClr val="008080"/>
                </a:solidFill>
              </a:rPr>
              <a:t>Динамика заболеваемости ветеранов ПОР исследуемой группы</a:t>
            </a:r>
            <a:br>
              <a:rPr lang="ru-RU" sz="1400" b="1" dirty="0">
                <a:solidFill>
                  <a:srgbClr val="008080"/>
                </a:solidFill>
              </a:rPr>
            </a:br>
            <a:r>
              <a:rPr lang="ru-RU" sz="1400" b="1" dirty="0">
                <a:solidFill>
                  <a:srgbClr val="008080"/>
                </a:solidFill>
              </a:rPr>
              <a:t>в 2015-2019 годах. Сравнение данных современного пятилетия с данными давнего пятилетия из медицинской литературы</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8"/>
          <p:cNvSpPr>
            <a:spLocks noGrp="1" noChangeArrowheads="1"/>
          </p:cNvSpPr>
          <p:nvPr>
            <p:ph idx="1"/>
          </p:nvPr>
        </p:nvSpPr>
        <p:spPr bwMode="auto">
          <a:xfrm>
            <a:off x="208817" y="3481260"/>
            <a:ext cx="4680520" cy="263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buNone/>
            </a:pPr>
            <a:r>
              <a:rPr lang="ru-RU" sz="1200" dirty="0">
                <a:latin typeface="Times New Roman" panose="02020603050405020304" pitchFamily="18" charset="0"/>
                <a:cs typeface="Times New Roman" panose="02020603050405020304" pitchFamily="18" charset="0"/>
              </a:rPr>
              <a:t>Сравнение данных по структуре первичной заболеваемости ветеранов ПОР в период 2015-2019 годов с аналогичными данными в период 1997-2001 годов показало, что все пять диагнозов из более раннего периода попадают в список семи первых диагнозов более позднего периода. При этом значения средних первичных заболеваемостей лиц рассматриваемого контингента расположились в порядке убывания следующим образом:</a:t>
            </a:r>
          </a:p>
          <a:p>
            <a:pPr marL="0" indent="0" algn="just">
              <a:buNone/>
            </a:pPr>
            <a:r>
              <a:rPr lang="ru-RU" sz="1200" dirty="0">
                <a:latin typeface="Times New Roman" panose="02020603050405020304" pitchFamily="18" charset="0"/>
                <a:cs typeface="Times New Roman" panose="02020603050405020304" pitchFamily="18" charset="0"/>
              </a:rPr>
              <a:t>– период 1997-2001 годов: </a:t>
            </a:r>
            <a:r>
              <a:rPr lang="en-US" sz="1200" dirty="0">
                <a:latin typeface="Times New Roman" panose="02020603050405020304" pitchFamily="18" charset="0"/>
                <a:cs typeface="Times New Roman" panose="02020603050405020304" pitchFamily="18" charset="0"/>
              </a:rPr>
              <a:t>I</a:t>
            </a:r>
            <a:r>
              <a:rPr lang="ru-RU" sz="1200" dirty="0">
                <a:latin typeface="Times New Roman" panose="02020603050405020304" pitchFamily="18" charset="0"/>
                <a:cs typeface="Times New Roman" panose="02020603050405020304" pitchFamily="18" charset="0"/>
              </a:rPr>
              <a:t>, J, K, M, G;</a:t>
            </a:r>
          </a:p>
          <a:p>
            <a:pPr marL="0" indent="0" algn="just">
              <a:buNone/>
            </a:pPr>
            <a:r>
              <a:rPr lang="ru-RU" sz="1200" dirty="0">
                <a:latin typeface="Times New Roman" panose="02020603050405020304" pitchFamily="18" charset="0"/>
                <a:cs typeface="Times New Roman" panose="02020603050405020304" pitchFamily="18" charset="0"/>
              </a:rPr>
              <a:t>– период 2015-2019 годов: </a:t>
            </a:r>
            <a:r>
              <a:rPr lang="en-US" sz="1200" dirty="0">
                <a:latin typeface="Times New Roman" panose="02020603050405020304" pitchFamily="18" charset="0"/>
                <a:cs typeface="Times New Roman" panose="02020603050405020304" pitchFamily="18" charset="0"/>
              </a:rPr>
              <a:t>I</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G</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J</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a:t>
            </a:r>
            <a:r>
              <a:rPr lang="ru-RU"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pPr marL="0" indent="0" algn="just">
              <a:buNone/>
            </a:pPr>
            <a:r>
              <a:rPr lang="ru-RU" sz="1200" dirty="0">
                <a:latin typeface="Times New Roman" panose="02020603050405020304" pitchFamily="18" charset="0"/>
                <a:cs typeface="Times New Roman" panose="02020603050405020304" pitchFamily="18" charset="0"/>
              </a:rPr>
              <a:t>Отметим, что сразу сильно проявились впервые обнаруженные при обследовании в более позднем периоде злокачественные новообразования (</a:t>
            </a:r>
            <a:r>
              <a:rPr lang="en-US" sz="1200" dirty="0">
                <a:latin typeface="Times New Roman" panose="02020603050405020304" pitchFamily="18" charset="0"/>
                <a:cs typeface="Times New Roman" panose="02020603050405020304" pitchFamily="18" charset="0"/>
              </a:rPr>
              <a:t>C</a:t>
            </a:r>
            <a:r>
              <a:rPr lang="ru-RU" sz="1200" dirty="0">
                <a:latin typeface="Times New Roman" panose="02020603050405020304" pitchFamily="18" charset="0"/>
                <a:cs typeface="Times New Roman" panose="02020603050405020304" pitchFamily="18" charset="0"/>
              </a:rPr>
              <a:t>), занявшие четвертую позицию, и доброкачественные новообразования (</a:t>
            </a:r>
            <a:r>
              <a:rPr lang="en-US" sz="1200" dirty="0">
                <a:latin typeface="Times New Roman" panose="02020603050405020304" pitchFamily="18" charset="0"/>
                <a:cs typeface="Times New Roman" panose="02020603050405020304" pitchFamily="18" charset="0"/>
              </a:rPr>
              <a:t>D</a:t>
            </a:r>
            <a:r>
              <a:rPr lang="ru-RU" sz="1200" dirty="0">
                <a:latin typeface="Times New Roman" panose="02020603050405020304" pitchFamily="18" charset="0"/>
                <a:cs typeface="Times New Roman" panose="02020603050405020304" pitchFamily="18" charset="0"/>
              </a:rPr>
              <a:t>) на седьмой позиции.</a:t>
            </a:r>
            <a:endParaRPr lang="en-US" sz="1200" dirty="0">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6"/>
          <a:stretch>
            <a:fillRect/>
          </a:stretch>
        </p:blipFill>
        <p:spPr>
          <a:xfrm>
            <a:off x="5080974" y="1592206"/>
            <a:ext cx="3874586" cy="3186286"/>
          </a:xfrm>
          <a:prstGeom prst="rect">
            <a:avLst/>
          </a:prstGeom>
        </p:spPr>
      </p:pic>
      <p:sp>
        <p:nvSpPr>
          <p:cNvPr id="21" name="Rectangle 8"/>
          <p:cNvSpPr txBox="1">
            <a:spLocks noChangeArrowheads="1"/>
          </p:cNvSpPr>
          <p:nvPr/>
        </p:nvSpPr>
        <p:spPr bwMode="auto">
          <a:xfrm>
            <a:off x="5053246" y="4868600"/>
            <a:ext cx="38568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ru-RU" sz="1200" dirty="0">
                <a:latin typeface="Times New Roman" panose="02020603050405020304" pitchFamily="18" charset="0"/>
                <a:cs typeface="Times New Roman" panose="02020603050405020304" pitchFamily="18" charset="0"/>
              </a:rPr>
              <a:t>Первую позицию в структурах обеих подгрупп (с повышением на 12,9‰ у ветеранов ПОР более позднего периода) устойчиво занимают болезни системы кровообращения (</a:t>
            </a:r>
            <a:r>
              <a:rPr lang="en-US" sz="1200" dirty="0">
                <a:latin typeface="Times New Roman" panose="02020603050405020304" pitchFamily="18" charset="0"/>
                <a:cs typeface="Times New Roman" panose="02020603050405020304" pitchFamily="18" charset="0"/>
              </a:rPr>
              <a:t>I</a:t>
            </a:r>
            <a:r>
              <a:rPr lang="ru-RU" sz="1200" dirty="0">
                <a:latin typeface="Times New Roman" panose="02020603050405020304" pitchFamily="18" charset="0"/>
                <a:cs typeface="Times New Roman" panose="02020603050405020304" pitchFamily="18" charset="0"/>
              </a:rPr>
              <a:t>). По данному диагнозу имеет место минимальное различие рассмотренных первичных заболеваемостей.</a:t>
            </a:r>
            <a:endParaRPr lang="ru-RU" altLang="ru-RU" sz="1200" dirty="0">
              <a:latin typeface="Times New Roman" panose="02020603050405020304" pitchFamily="18" charset="0"/>
              <a:cs typeface="Times New Roman" panose="02020603050405020304" pitchFamily="18" charset="0"/>
            </a:endParaRPr>
          </a:p>
        </p:txBody>
      </p:sp>
      <p:sp>
        <p:nvSpPr>
          <p:cNvPr id="16" name="Rectangle 8"/>
          <p:cNvSpPr txBox="1">
            <a:spLocks noChangeArrowheads="1"/>
          </p:cNvSpPr>
          <p:nvPr/>
        </p:nvSpPr>
        <p:spPr bwMode="auto">
          <a:xfrm>
            <a:off x="5141835" y="1122389"/>
            <a:ext cx="3752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Структура первичной заболеваемости ветеранов ПОР исследуемой группы в период 2015-2019 годов</a:t>
            </a:r>
            <a:endParaRPr lang="ru-RU" sz="1200" dirty="0">
              <a:latin typeface="Times New Roman" panose="02020603050405020304" pitchFamily="18" charset="0"/>
              <a:cs typeface="Times New Roman" panose="02020603050405020304" pitchFamily="18" charset="0"/>
            </a:endParaRPr>
          </a:p>
        </p:txBody>
      </p:sp>
      <p:sp>
        <p:nvSpPr>
          <p:cNvPr id="26" name="Номер слайда 1"/>
          <p:cNvSpPr>
            <a:spLocks noGrp="1"/>
          </p:cNvSpPr>
          <p:nvPr>
            <p:ph type="sldNum" sz="quarter" idx="12"/>
          </p:nvPr>
        </p:nvSpPr>
        <p:spPr>
          <a:xfrm>
            <a:off x="6815237" y="6359615"/>
            <a:ext cx="2057400" cy="365125"/>
          </a:xfrm>
        </p:spPr>
        <p:txBody>
          <a:bodyPr/>
          <a:lstStyle/>
          <a:p>
            <a:fld id="{05366BB3-9222-4EDE-9405-7394ACEF3072}" type="slidenum">
              <a:rPr lang="ru-RU"/>
              <a:t>5</a:t>
            </a:fld>
            <a:endParaRPr lang="ru-RU" dirty="0"/>
          </a:p>
        </p:txBody>
      </p:sp>
      <p:sp>
        <p:nvSpPr>
          <p:cNvPr id="17" name="Text Box 13"/>
          <p:cNvSpPr txBox="1">
            <a:spLocks noChangeArrowheads="1"/>
          </p:cNvSpPr>
          <p:nvPr/>
        </p:nvSpPr>
        <p:spPr bwMode="auto">
          <a:xfrm>
            <a:off x="532662" y="6194765"/>
            <a:ext cx="8015705" cy="499018"/>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000" b="1" dirty="0">
                <a:solidFill>
                  <a:srgbClr val="008080"/>
                </a:solidFill>
                <a:latin typeface="+mn-lt"/>
              </a:rPr>
              <a:t>Примечание - </a:t>
            </a:r>
            <a:r>
              <a:rPr lang="ru-RU" sz="800" dirty="0">
                <a:latin typeface="+mn-lt"/>
              </a:rPr>
              <a:t>При разработке слайда использованы данные за 1994-2002 годы из следующего источника:</a:t>
            </a:r>
          </a:p>
          <a:p>
            <a:pPr defTabSz="914400">
              <a:defRPr/>
            </a:pPr>
            <a:r>
              <a:rPr lang="ru-RU" sz="800" dirty="0">
                <a:latin typeface="+mn-lt"/>
              </a:rPr>
              <a:t>Олешко, В. А. Медико-психологическая коррекция психосоматических нарушений у ветеранов подразделений особого риска в отдаленном периоде : </a:t>
            </a:r>
            <a:r>
              <a:rPr lang="ru-RU" sz="800" dirty="0" err="1">
                <a:latin typeface="+mn-lt"/>
              </a:rPr>
              <a:t>дис</a:t>
            </a:r>
            <a:r>
              <a:rPr lang="ru-RU" sz="800" dirty="0">
                <a:latin typeface="+mn-lt"/>
              </a:rPr>
              <a:t>. … </a:t>
            </a:r>
            <a:r>
              <a:rPr lang="ru-RU" sz="800" dirty="0" err="1">
                <a:latin typeface="+mn-lt"/>
              </a:rPr>
              <a:t>докт</a:t>
            </a:r>
            <a:r>
              <a:rPr lang="ru-RU" sz="800" dirty="0">
                <a:latin typeface="+mn-lt"/>
              </a:rPr>
              <a:t>. мед. наук / В. А. Олешко. – СПб.: ФГУЗ "Всероссийский центр экстренной и радиационной медицины", 2007. – 74 с.</a:t>
            </a:r>
            <a:endParaRPr lang="ru-RU" altLang="ru-RU" sz="800" dirty="0">
              <a:latin typeface="+mn-lt"/>
            </a:endParaRPr>
          </a:p>
        </p:txBody>
      </p:sp>
    </p:spTree>
    <p:extLst>
      <p:ext uri="{BB962C8B-B14F-4D97-AF65-F5344CB8AC3E}">
        <p14:creationId xmlns:p14="http://schemas.microsoft.com/office/powerpoint/2010/main" val="12651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301925" y="-1"/>
            <a:ext cx="5782352" cy="826477"/>
          </a:xfrm>
        </p:spPr>
        <p:txBody>
          <a:bodyPr>
            <a:noAutofit/>
          </a:bodyPr>
          <a:lstStyle/>
          <a:p>
            <a:pPr algn="ctr"/>
            <a:r>
              <a:rPr lang="ru-RU" sz="1400" b="1" dirty="0">
                <a:solidFill>
                  <a:srgbClr val="008080"/>
                </a:solidFill>
              </a:rPr>
              <a:t>Динамика заболеваемости ветеранов ПОР исследуемой группы</a:t>
            </a:r>
            <a:br>
              <a:rPr lang="ru-RU" sz="1400" b="1" dirty="0">
                <a:solidFill>
                  <a:srgbClr val="008080"/>
                </a:solidFill>
              </a:rPr>
            </a:br>
            <a:r>
              <a:rPr lang="ru-RU" sz="1400" b="1" dirty="0">
                <a:solidFill>
                  <a:srgbClr val="008080"/>
                </a:solidFill>
              </a:rPr>
              <a:t>в 2015-2019 годах. Сравнение данных современного пятилетия с данными давнего пятилетия из медицинской литературы</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Номер слайда 1"/>
          <p:cNvSpPr>
            <a:spLocks noGrp="1"/>
          </p:cNvSpPr>
          <p:nvPr>
            <p:ph type="sldNum" sz="quarter" idx="12"/>
          </p:nvPr>
        </p:nvSpPr>
        <p:spPr>
          <a:xfrm>
            <a:off x="6815237" y="6359615"/>
            <a:ext cx="2057400" cy="365125"/>
          </a:xfrm>
        </p:spPr>
        <p:txBody>
          <a:bodyPr/>
          <a:lstStyle/>
          <a:p>
            <a:fld id="{05366BB3-9222-4EDE-9405-7394ACEF3072}" type="slidenum">
              <a:rPr lang="ru-RU"/>
              <a:t>6</a:t>
            </a:fld>
            <a:endParaRPr lang="ru-RU" dirty="0"/>
          </a:p>
        </p:txBody>
      </p:sp>
      <p:sp>
        <p:nvSpPr>
          <p:cNvPr id="19" name="Text Box 13"/>
          <p:cNvSpPr txBox="1">
            <a:spLocks noChangeArrowheads="1"/>
          </p:cNvSpPr>
          <p:nvPr/>
        </p:nvSpPr>
        <p:spPr bwMode="auto">
          <a:xfrm>
            <a:off x="564147" y="6070233"/>
            <a:ext cx="8015705" cy="578763"/>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defRPr/>
            </a:pPr>
            <a:r>
              <a:rPr lang="ru-RU" altLang="ru-RU" sz="1000" b="1" dirty="0">
                <a:solidFill>
                  <a:srgbClr val="008080"/>
                </a:solidFill>
                <a:latin typeface="+mn-lt"/>
              </a:rPr>
              <a:t>Примечание - </a:t>
            </a:r>
            <a:r>
              <a:rPr lang="ru-RU" sz="800" dirty="0"/>
              <a:t>При разработке слайда использованы данные по ликвидаторам ПА на ЧАЭС за 2016-2018 годы из следующего источника: </a:t>
            </a:r>
          </a:p>
          <a:p>
            <a:r>
              <a:rPr lang="ru-RU" sz="800" dirty="0" err="1"/>
              <a:t>Алексанин</a:t>
            </a:r>
            <a:r>
              <a:rPr lang="ru-RU" sz="800" dirty="0"/>
              <a:t>, С. С. Специализированная медицинская помощь в условиях круглосуточного стационара гражданам, подвергшимся радиационному воздействию вследствие катастрофы на Чернобыльской АЭС / С. С. </a:t>
            </a:r>
            <a:r>
              <a:rPr lang="ru-RU" sz="800" dirty="0" err="1"/>
              <a:t>Алексанин</a:t>
            </a:r>
            <a:r>
              <a:rPr lang="ru-RU" sz="800" dirty="0"/>
              <a:t>, В. Ю. Рыбников, К. К. </a:t>
            </a:r>
            <a:r>
              <a:rPr lang="ru-RU" sz="800" dirty="0" err="1"/>
              <a:t>Рогалев</a:t>
            </a:r>
            <a:r>
              <a:rPr lang="ru-RU" sz="800" dirty="0"/>
              <a:t>, В. А. </a:t>
            </a:r>
            <a:r>
              <a:rPr lang="ru-RU" sz="800" dirty="0" err="1"/>
              <a:t>Тарита</a:t>
            </a:r>
            <a:r>
              <a:rPr lang="ru-RU" sz="800" dirty="0"/>
              <a:t> // Медико-биологические и социально-психологические проблемы безопасности в чрезвычайных ситуациях. – 2019. – № 4. – С. 5-11.</a:t>
            </a:r>
          </a:p>
        </p:txBody>
      </p:sp>
      <p:pic>
        <p:nvPicPr>
          <p:cNvPr id="23" name="Рисунок 22"/>
          <p:cNvPicPr>
            <a:picLocks noChangeAspect="1"/>
          </p:cNvPicPr>
          <p:nvPr/>
        </p:nvPicPr>
        <p:blipFill>
          <a:blip r:embed="rId5"/>
          <a:stretch>
            <a:fillRect/>
          </a:stretch>
        </p:blipFill>
        <p:spPr>
          <a:xfrm>
            <a:off x="206764" y="1442771"/>
            <a:ext cx="3890783" cy="2840199"/>
          </a:xfrm>
          <a:prstGeom prst="rect">
            <a:avLst/>
          </a:prstGeom>
        </p:spPr>
      </p:pic>
      <p:sp>
        <p:nvSpPr>
          <p:cNvPr id="25" name="Rectangle 8"/>
          <p:cNvSpPr txBox="1">
            <a:spLocks noChangeArrowheads="1"/>
          </p:cNvSpPr>
          <p:nvPr/>
        </p:nvSpPr>
        <p:spPr bwMode="auto">
          <a:xfrm>
            <a:off x="301925" y="981106"/>
            <a:ext cx="3752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Структура первичной заболеваемости ветеранов ПОР исследуемой группы в период 2016-2018 годов</a:t>
            </a:r>
            <a:endParaRPr lang="ru-RU" sz="1200" dirty="0">
              <a:latin typeface="Times New Roman" panose="02020603050405020304" pitchFamily="18" charset="0"/>
              <a:cs typeface="Times New Roman" panose="02020603050405020304" pitchFamily="18" charset="0"/>
            </a:endParaRPr>
          </a:p>
        </p:txBody>
      </p:sp>
      <p:sp>
        <p:nvSpPr>
          <p:cNvPr id="15" name="Rectangle 8"/>
          <p:cNvSpPr>
            <a:spLocks noGrp="1" noChangeArrowheads="1"/>
          </p:cNvSpPr>
          <p:nvPr>
            <p:ph idx="1"/>
          </p:nvPr>
        </p:nvSpPr>
        <p:spPr bwMode="auto">
          <a:xfrm>
            <a:off x="4206142" y="1543339"/>
            <a:ext cx="47268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180000" algn="just">
              <a:buNone/>
            </a:pPr>
            <a:r>
              <a:rPr lang="ru-RU" sz="1200" dirty="0">
                <a:latin typeface="Times New Roman" panose="02020603050405020304" pitchFamily="18" charset="0"/>
                <a:cs typeface="Times New Roman" panose="02020603050405020304" pitchFamily="18" charset="0"/>
              </a:rPr>
              <a:t>Сравнение результатов исследования по структуре первичной заболеваемости ветеранов ПОР в период 2016-2018 годов с аналогичными данными ликвидаторов последствий аварии на ЧАЭС (далее – ПА на ЧАЭС) в тот же период времени показало, что по наименованиям первых девяти диагнозов их списки совпадают в восьми случаях. </a:t>
            </a:r>
          </a:p>
        </p:txBody>
      </p:sp>
      <p:sp>
        <p:nvSpPr>
          <p:cNvPr id="16" name="Rectangle 8"/>
          <p:cNvSpPr txBox="1">
            <a:spLocks noChangeArrowheads="1"/>
          </p:cNvSpPr>
          <p:nvPr/>
        </p:nvSpPr>
        <p:spPr bwMode="auto">
          <a:xfrm>
            <a:off x="719386" y="4674102"/>
            <a:ext cx="6300886"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0000" algn="just">
              <a:buNone/>
            </a:pPr>
            <a:r>
              <a:rPr lang="ru-RU" sz="1200" dirty="0">
                <a:latin typeface="Times New Roman" panose="02020603050405020304" pitchFamily="18" charset="0"/>
                <a:cs typeface="Times New Roman" panose="02020603050405020304" pitchFamily="18" charset="0"/>
              </a:rPr>
              <a:t>Первую позицию в структурах обеих подгрупп (с превышением на 5,9% у ветеранов ПОР) занимают болезни системы кровообращения (</a:t>
            </a:r>
            <a:r>
              <a:rPr lang="en-US" sz="1200" dirty="0">
                <a:latin typeface="Times New Roman" panose="02020603050405020304" pitchFamily="18" charset="0"/>
                <a:cs typeface="Times New Roman" panose="02020603050405020304" pitchFamily="18" charset="0"/>
              </a:rPr>
              <a:t>I</a:t>
            </a:r>
            <a:r>
              <a:rPr lang="ru-RU" sz="1200" dirty="0">
                <a:latin typeface="Times New Roman" panose="02020603050405020304" pitchFamily="18" charset="0"/>
                <a:cs typeface="Times New Roman" panose="02020603050405020304" pitchFamily="18" charset="0"/>
              </a:rPr>
              <a:t>).</a:t>
            </a:r>
          </a:p>
          <a:p>
            <a:pPr marL="0" indent="180000" algn="just">
              <a:buNone/>
            </a:pPr>
            <a:r>
              <a:rPr lang="ru-RU" sz="1200" dirty="0">
                <a:latin typeface="Times New Roman" panose="02020603050405020304" pitchFamily="18" charset="0"/>
                <a:cs typeface="Times New Roman" panose="02020603050405020304" pitchFamily="18" charset="0"/>
              </a:rPr>
              <a:t>Вторую позицию в структурах обеих подгрупп (с превышением на 5,9% у ликвидаторов последствий аварии на ЧАЭС) занимают болезни органов пищеварения (</a:t>
            </a:r>
            <a:r>
              <a:rPr lang="en-US" sz="1200" dirty="0">
                <a:latin typeface="Times New Roman" panose="02020603050405020304" pitchFamily="18" charset="0"/>
                <a:cs typeface="Times New Roman" panose="02020603050405020304" pitchFamily="18" charset="0"/>
              </a:rPr>
              <a:t>K</a:t>
            </a:r>
            <a:r>
              <a:rPr lang="ru-RU" sz="1200" dirty="0">
                <a:latin typeface="Times New Roman" panose="02020603050405020304" pitchFamily="18" charset="0"/>
                <a:cs typeface="Times New Roman" panose="02020603050405020304" pitchFamily="18" charset="0"/>
              </a:rPr>
              <a:t>).</a:t>
            </a:r>
          </a:p>
        </p:txBody>
      </p:sp>
      <p:sp>
        <p:nvSpPr>
          <p:cNvPr id="17" name="Rectangle 8"/>
          <p:cNvSpPr txBox="1">
            <a:spLocks noChangeArrowheads="1"/>
          </p:cNvSpPr>
          <p:nvPr/>
        </p:nvSpPr>
        <p:spPr bwMode="auto">
          <a:xfrm>
            <a:off x="4206142" y="3115371"/>
            <a:ext cx="47268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0000" algn="just">
              <a:buNone/>
            </a:pPr>
            <a:r>
              <a:rPr lang="ru-RU" sz="1200" dirty="0">
                <a:latin typeface="Times New Roman" panose="02020603050405020304" pitchFamily="18" charset="0"/>
                <a:cs typeface="Times New Roman" panose="02020603050405020304" pitchFamily="18" charset="0"/>
              </a:rPr>
              <a:t>Частоты заболеваний лиц рассматриваемого контингента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(суммарно за три года) расположились в порядке убывания следующим образом:</a:t>
            </a:r>
          </a:p>
        </p:txBody>
      </p:sp>
      <p:sp>
        <p:nvSpPr>
          <p:cNvPr id="18" name="Rectangle 8"/>
          <p:cNvSpPr txBox="1">
            <a:spLocks noChangeArrowheads="1"/>
          </p:cNvSpPr>
          <p:nvPr/>
        </p:nvSpPr>
        <p:spPr bwMode="auto">
          <a:xfrm>
            <a:off x="3943845" y="3698317"/>
            <a:ext cx="5076056"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0000" algn="just">
              <a:buFont typeface="Arial" panose="020B0604020202020204" pitchFamily="34" charset="0"/>
              <a:buNone/>
            </a:pPr>
            <a:r>
              <a:rPr lang="ru-RU" sz="1200" dirty="0">
                <a:latin typeface="Times New Roman" panose="02020603050405020304" pitchFamily="18" charset="0"/>
                <a:cs typeface="Times New Roman" panose="02020603050405020304" pitchFamily="18" charset="0"/>
              </a:rPr>
              <a:t>– ветераны ПОР в период 2016-2018 годов:         </a:t>
            </a:r>
            <a:r>
              <a:rPr lang="en-US" sz="1200" dirty="0">
                <a:latin typeface="Times New Roman" panose="02020603050405020304" pitchFamily="18" charset="0"/>
                <a:cs typeface="Times New Roman" panose="02020603050405020304" pitchFamily="18" charset="0"/>
              </a:rPr>
              <a:t>I</a:t>
            </a:r>
            <a:r>
              <a:rPr lang="ru-RU" sz="1200" dirty="0">
                <a:latin typeface="Times New Roman" panose="02020603050405020304" pitchFamily="18" charset="0"/>
                <a:cs typeface="Times New Roman" panose="02020603050405020304" pitchFamily="18" charset="0"/>
              </a:rPr>
              <a:t>, K, G, </a:t>
            </a:r>
            <a:r>
              <a:rPr lang="en-US" sz="1200" dirty="0">
                <a:latin typeface="Times New Roman" panose="02020603050405020304" pitchFamily="18" charset="0"/>
                <a:cs typeface="Times New Roman" panose="02020603050405020304" pitchFamily="18" charset="0"/>
              </a:rPr>
              <a:t>J</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N</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a:t>
            </a:r>
            <a:r>
              <a:rPr lang="ru-RU" sz="1200" dirty="0">
                <a:latin typeface="Times New Roman" panose="02020603050405020304" pitchFamily="18" charset="0"/>
                <a:cs typeface="Times New Roman" panose="02020603050405020304" pitchFamily="18" charset="0"/>
              </a:rPr>
              <a:t>;</a:t>
            </a:r>
          </a:p>
          <a:p>
            <a:pPr marL="0" indent="180000" algn="just">
              <a:buFont typeface="Arial" panose="020B0604020202020204" pitchFamily="34" charset="0"/>
              <a:buNone/>
            </a:pPr>
            <a:r>
              <a:rPr lang="ru-RU" sz="1200" dirty="0">
                <a:latin typeface="Times New Roman" panose="02020603050405020304" pitchFamily="18" charset="0"/>
                <a:cs typeface="Times New Roman" panose="02020603050405020304" pitchFamily="18" charset="0"/>
              </a:rPr>
              <a:t>– ликвидаторы ПА на ЧАЭС в 2016-2018 годах: </a:t>
            </a:r>
            <a:r>
              <a:rPr lang="en-US" sz="1200" dirty="0">
                <a:latin typeface="Times New Roman" panose="02020603050405020304" pitchFamily="18" charset="0"/>
                <a:cs typeface="Times New Roman" panose="02020603050405020304" pitchFamily="18" charset="0"/>
              </a:rPr>
              <a:t>I</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J</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G</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N</a:t>
            </a:r>
            <a:r>
              <a:rPr lang="ru-RU" sz="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387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
            <a:ext cx="6084277" cy="826477"/>
          </a:xfrm>
        </p:spPr>
        <p:txBody>
          <a:bodyPr>
            <a:noAutofit/>
          </a:bodyPr>
          <a:lstStyle/>
          <a:p>
            <a:pPr algn="ctr"/>
            <a:r>
              <a:rPr lang="ru-RU" sz="1400" b="1" dirty="0">
                <a:solidFill>
                  <a:srgbClr val="008080"/>
                </a:solidFill>
              </a:rPr>
              <a:t>Структура первичной заболеваемости ветеранов ПОР из исследуемой группы в 2017-2019 годах. Сравнение с данными по первичной заболеваемости пациентов из контрольной группы за тот же период времени</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sp>
        <p:nvSpPr>
          <p:cNvPr id="14" name="Rectangle 8"/>
          <p:cNvSpPr>
            <a:spLocks noGrp="1" noChangeArrowheads="1"/>
          </p:cNvSpPr>
          <p:nvPr>
            <p:ph idx="1"/>
          </p:nvPr>
        </p:nvSpPr>
        <p:spPr bwMode="auto">
          <a:xfrm>
            <a:off x="239523" y="3816110"/>
            <a:ext cx="42130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180000" algn="just">
              <a:lnSpc>
                <a:spcPct val="100000"/>
              </a:lnSpc>
              <a:buNone/>
            </a:pPr>
            <a:r>
              <a:rPr lang="ru-RU" sz="1200" dirty="0">
                <a:latin typeface="Times New Roman" panose="02020603050405020304" pitchFamily="18" charset="0"/>
                <a:cs typeface="Times New Roman" panose="02020603050405020304" pitchFamily="18" charset="0"/>
              </a:rPr>
              <a:t>При сравнении структур первичных заболеваемостей исследуемой группы ветеранов ПОР в период 2017-2019 годов и представителей контрольной группы в этот же период времени, определено, что по составу заболеваний, занимающих первые девять позиций, наблюдается полное совпадение. При этом перечисления заболеваний в порядке убывания частот выглядят следующим образом:</a:t>
            </a:r>
          </a:p>
        </p:txBody>
      </p:sp>
      <p:sp>
        <p:nvSpPr>
          <p:cNvPr id="15" name="Rectangle 8"/>
          <p:cNvSpPr txBox="1">
            <a:spLocks noChangeArrowheads="1"/>
          </p:cNvSpPr>
          <p:nvPr/>
        </p:nvSpPr>
        <p:spPr bwMode="auto">
          <a:xfrm>
            <a:off x="1717952" y="5872275"/>
            <a:ext cx="63014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0000" algn="just">
              <a:buNone/>
            </a:pPr>
            <a:r>
              <a:rPr lang="ru-RU" sz="1200" dirty="0">
                <a:latin typeface="Times New Roman" panose="02020603050405020304" pitchFamily="18" charset="0"/>
                <a:cs typeface="Times New Roman" panose="02020603050405020304" pitchFamily="18" charset="0"/>
              </a:rPr>
              <a:t>Первую позицию в структурах обеих групп (с превышением на 3,7% у исследуемой группы) занимают болезни системы кровообращения (</a:t>
            </a:r>
            <a:r>
              <a:rPr lang="en-US" sz="1200" dirty="0">
                <a:latin typeface="Times New Roman" panose="02020603050405020304" pitchFamily="18" charset="0"/>
                <a:cs typeface="Times New Roman" panose="02020603050405020304" pitchFamily="18" charset="0"/>
              </a:rPr>
              <a:t>I</a:t>
            </a:r>
            <a:r>
              <a:rPr lang="ru-RU" sz="1200" dirty="0">
                <a:latin typeface="Times New Roman" panose="02020603050405020304" pitchFamily="18" charset="0"/>
                <a:cs typeface="Times New Roman" panose="02020603050405020304" pitchFamily="18" charset="0"/>
              </a:rPr>
              <a:t>).</a:t>
            </a:r>
          </a:p>
        </p:txBody>
      </p:sp>
      <p:sp>
        <p:nvSpPr>
          <p:cNvPr id="16" name="Rectangle 8"/>
          <p:cNvSpPr txBox="1">
            <a:spLocks noChangeArrowheads="1"/>
          </p:cNvSpPr>
          <p:nvPr/>
        </p:nvSpPr>
        <p:spPr bwMode="auto">
          <a:xfrm>
            <a:off x="836210" y="5287391"/>
            <a:ext cx="5040560"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200" dirty="0">
                <a:latin typeface="Times New Roman" panose="02020603050405020304" pitchFamily="18" charset="0"/>
                <a:cs typeface="Times New Roman" panose="02020603050405020304" pitchFamily="18" charset="0"/>
              </a:rPr>
              <a:t>– исследуемая группа в период 2017-2019 годов: </a:t>
            </a:r>
            <a:r>
              <a:rPr lang="en-US" sz="1200" dirty="0">
                <a:latin typeface="Times New Roman" panose="02020603050405020304" pitchFamily="18" charset="0"/>
                <a:cs typeface="Times New Roman" panose="02020603050405020304" pitchFamily="18" charset="0"/>
              </a:rPr>
              <a:t>I</a:t>
            </a:r>
            <a:r>
              <a:rPr lang="ru-RU" sz="1200" dirty="0">
                <a:latin typeface="Times New Roman" panose="02020603050405020304" pitchFamily="18" charset="0"/>
                <a:cs typeface="Times New Roman" panose="02020603050405020304" pitchFamily="18" charset="0"/>
              </a:rPr>
              <a:t>, K, G, </a:t>
            </a:r>
            <a:r>
              <a:rPr lang="en-US" sz="1200" dirty="0">
                <a:latin typeface="Times New Roman" panose="02020603050405020304" pitchFamily="18" charset="0"/>
                <a:cs typeface="Times New Roman" panose="02020603050405020304" pitchFamily="18" charset="0"/>
              </a:rPr>
              <a:t>D</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J</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N</a:t>
            </a:r>
            <a:r>
              <a:rPr lang="ru-RU" sz="1200" dirty="0">
                <a:latin typeface="Times New Roman" panose="02020603050405020304" pitchFamily="18" charset="0"/>
                <a:cs typeface="Times New Roman" panose="02020603050405020304" pitchFamily="18" charset="0"/>
              </a:rPr>
              <a:t>;</a:t>
            </a:r>
          </a:p>
          <a:p>
            <a:pPr marL="0" indent="0">
              <a:buNone/>
            </a:pPr>
            <a:r>
              <a:rPr lang="ru-RU" sz="1200" dirty="0">
                <a:latin typeface="Times New Roman" panose="02020603050405020304" pitchFamily="18" charset="0"/>
                <a:cs typeface="Times New Roman" panose="02020603050405020304" pitchFamily="18" charset="0"/>
              </a:rPr>
              <a:t>– контрольная группа в период 2017-2019 годов: </a:t>
            </a:r>
            <a:r>
              <a:rPr lang="en-US" sz="1200" dirty="0">
                <a:latin typeface="Times New Roman" panose="02020603050405020304" pitchFamily="18" charset="0"/>
                <a:cs typeface="Times New Roman" panose="02020603050405020304" pitchFamily="18" charset="0"/>
              </a:rPr>
              <a:t>I</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G</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J</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N</a:t>
            </a:r>
            <a:r>
              <a:rPr lang="ru-RU" sz="1200" dirty="0">
                <a:latin typeface="Times New Roman" panose="02020603050405020304" pitchFamily="18" charset="0"/>
                <a:cs typeface="Times New Roman" panose="02020603050405020304" pitchFamily="18" charset="0"/>
              </a:rPr>
              <a:t>.</a:t>
            </a:r>
          </a:p>
        </p:txBody>
      </p:sp>
      <p:pic>
        <p:nvPicPr>
          <p:cNvPr id="19" name="Рисунок 18"/>
          <p:cNvPicPr>
            <a:picLocks noChangeAspect="1"/>
          </p:cNvPicPr>
          <p:nvPr/>
        </p:nvPicPr>
        <p:blipFill>
          <a:blip r:embed="rId5"/>
          <a:stretch>
            <a:fillRect/>
          </a:stretch>
        </p:blipFill>
        <p:spPr>
          <a:xfrm>
            <a:off x="4734923" y="1732397"/>
            <a:ext cx="4155900" cy="3249914"/>
          </a:xfrm>
          <a:prstGeom prst="rect">
            <a:avLst/>
          </a:prstGeom>
        </p:spPr>
      </p:pic>
      <p:sp>
        <p:nvSpPr>
          <p:cNvPr id="21" name="Rectangle 8"/>
          <p:cNvSpPr txBox="1">
            <a:spLocks noChangeArrowheads="1"/>
          </p:cNvSpPr>
          <p:nvPr/>
        </p:nvSpPr>
        <p:spPr bwMode="auto">
          <a:xfrm>
            <a:off x="4936441" y="1238594"/>
            <a:ext cx="3752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Структура первичной заболеваемости представителей контрольной группы в период 2017-2019 годов</a:t>
            </a:r>
            <a:endParaRPr lang="ru-RU" sz="1200" dirty="0">
              <a:latin typeface="Times New Roman" panose="02020603050405020304" pitchFamily="18" charset="0"/>
              <a:cs typeface="Times New Roman" panose="02020603050405020304" pitchFamily="18" charset="0"/>
            </a:endParaRPr>
          </a:p>
        </p:txBody>
      </p:sp>
      <p:sp>
        <p:nvSpPr>
          <p:cNvPr id="22" name="Rectangle 8"/>
          <p:cNvSpPr txBox="1">
            <a:spLocks noChangeArrowheads="1"/>
          </p:cNvSpPr>
          <p:nvPr/>
        </p:nvSpPr>
        <p:spPr bwMode="auto">
          <a:xfrm>
            <a:off x="208331" y="934753"/>
            <a:ext cx="4461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ru-RU" sz="1200" dirty="0"/>
              <a:t>Динамика первичной заболеваемости представителей контрольной группы в период 2017-2019 годов (на 1000 человек)</a:t>
            </a:r>
            <a:endParaRPr lang="ru-RU" sz="1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6"/>
          <a:stretch>
            <a:fillRect/>
          </a:stretch>
        </p:blipFill>
        <p:spPr>
          <a:xfrm>
            <a:off x="432499" y="1421945"/>
            <a:ext cx="4013551" cy="2419692"/>
          </a:xfrm>
          <a:prstGeom prst="rect">
            <a:avLst/>
          </a:prstGeom>
        </p:spPr>
      </p:pic>
      <p:sp>
        <p:nvSpPr>
          <p:cNvPr id="23" name="Номер слайда 1"/>
          <p:cNvSpPr>
            <a:spLocks noGrp="1"/>
          </p:cNvSpPr>
          <p:nvPr>
            <p:ph type="sldNum" sz="quarter" idx="12"/>
          </p:nvPr>
        </p:nvSpPr>
        <p:spPr>
          <a:xfrm>
            <a:off x="6815237" y="6359615"/>
            <a:ext cx="2057400" cy="365125"/>
          </a:xfrm>
        </p:spPr>
        <p:txBody>
          <a:bodyPr/>
          <a:lstStyle/>
          <a:p>
            <a:fld id="{22290EA9-7BAF-4F06-8B72-1E8623461A9B}" type="slidenum">
              <a:rPr lang="ru-RU" smtClean="0"/>
              <a:t>7</a:t>
            </a:fld>
            <a:endParaRPr lang="ru-RU" dirty="0"/>
          </a:p>
        </p:txBody>
      </p:sp>
    </p:spTree>
    <p:extLst>
      <p:ext uri="{BB962C8B-B14F-4D97-AF65-F5344CB8AC3E}">
        <p14:creationId xmlns:p14="http://schemas.microsoft.com/office/powerpoint/2010/main" val="373688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
            <a:ext cx="6084277" cy="826477"/>
          </a:xfrm>
        </p:spPr>
        <p:txBody>
          <a:bodyPr>
            <a:noAutofit/>
          </a:bodyPr>
          <a:lstStyle/>
          <a:p>
            <a:pPr algn="ctr"/>
            <a:r>
              <a:rPr lang="ru-RU" sz="1800" b="1" dirty="0">
                <a:solidFill>
                  <a:srgbClr val="008080"/>
                </a:solidFill>
                <a:cs typeface="Arial" panose="020B0604020202020204" pitchFamily="34" charset="0"/>
              </a:rPr>
              <a:t>Организационная структура существующей в СЗОНКЦ системы оказания медицинской помощи</a:t>
            </a:r>
            <a:endParaRPr lang="ru-RU" sz="1800" b="1" dirty="0">
              <a:solidFill>
                <a:srgbClr val="008080"/>
              </a:solidFill>
            </a:endParaRP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pic>
        <p:nvPicPr>
          <p:cNvPr id="14"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2143" y="903519"/>
            <a:ext cx="5231206" cy="4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3"/>
          <p:cNvSpPr txBox="1">
            <a:spLocks noChangeArrowheads="1"/>
          </p:cNvSpPr>
          <p:nvPr/>
        </p:nvSpPr>
        <p:spPr bwMode="auto">
          <a:xfrm>
            <a:off x="5502723" y="997554"/>
            <a:ext cx="3044357" cy="917153"/>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Основной процесс:</a:t>
            </a:r>
          </a:p>
          <a:p>
            <a:pPr defTabSz="914400"/>
            <a:r>
              <a:rPr lang="ru-RU" altLang="ru-RU" sz="1000" dirty="0"/>
              <a:t>– процедура регистрации пациента;</a:t>
            </a:r>
          </a:p>
          <a:p>
            <a:pPr defTabSz="914400"/>
            <a:r>
              <a:rPr lang="ru-RU" altLang="ru-RU" sz="1000" dirty="0"/>
              <a:t>– процесс применения трехуровневой системы медицинского обслуживания;</a:t>
            </a:r>
          </a:p>
          <a:p>
            <a:pPr defTabSz="914400"/>
            <a:r>
              <a:rPr lang="ru-RU" altLang="ru-RU" sz="1000" dirty="0"/>
              <a:t>– процедура выписки пациента.</a:t>
            </a:r>
          </a:p>
        </p:txBody>
      </p:sp>
      <p:sp>
        <p:nvSpPr>
          <p:cNvPr id="16" name="Text Box 13"/>
          <p:cNvSpPr txBox="1">
            <a:spLocks noChangeArrowheads="1"/>
          </p:cNvSpPr>
          <p:nvPr/>
        </p:nvSpPr>
        <p:spPr bwMode="auto">
          <a:xfrm>
            <a:off x="266160" y="5728055"/>
            <a:ext cx="8280920" cy="638696"/>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Примечание</a:t>
            </a:r>
          </a:p>
          <a:p>
            <a:pPr defTabSz="914400"/>
            <a:r>
              <a:rPr lang="ru-RU" altLang="ru-RU" sz="1000" dirty="0"/>
              <a:t>Под процедурой понимается элемент системы, который непосредственно выполняется, без дальнейшей детализации его содержания. </a:t>
            </a:r>
          </a:p>
          <a:p>
            <a:pPr defTabSz="914400"/>
            <a:r>
              <a:rPr lang="ru-RU" altLang="ru-RU" sz="1000" dirty="0"/>
              <a:t>Процесс – это элемент системы, который требует детализации для понимания его функциональности.</a:t>
            </a:r>
          </a:p>
          <a:p>
            <a:pPr defTabSz="914400"/>
            <a:endParaRPr lang="ru-RU" altLang="ru-RU" sz="800" dirty="0"/>
          </a:p>
        </p:txBody>
      </p:sp>
      <p:sp>
        <p:nvSpPr>
          <p:cNvPr id="17" name="Text Box 13"/>
          <p:cNvSpPr txBox="1">
            <a:spLocks noChangeArrowheads="1"/>
          </p:cNvSpPr>
          <p:nvPr/>
        </p:nvSpPr>
        <p:spPr bwMode="auto">
          <a:xfrm>
            <a:off x="266159" y="4354744"/>
            <a:ext cx="2664296" cy="1229295"/>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pPr>
            <a:r>
              <a:rPr lang="ru-RU" altLang="ru-RU" sz="1200" b="1" dirty="0">
                <a:solidFill>
                  <a:srgbClr val="008080"/>
                </a:solidFill>
              </a:rPr>
              <a:t>Вспомогательный процесс:</a:t>
            </a:r>
          </a:p>
          <a:p>
            <a:pPr defTabSz="914400"/>
            <a:r>
              <a:rPr lang="ru-RU" altLang="ru-RU" sz="1000" dirty="0"/>
              <a:t>– база клинических данных;</a:t>
            </a:r>
          </a:p>
          <a:p>
            <a:pPr defTabSz="914400"/>
            <a:r>
              <a:rPr lang="ru-RU" altLang="ru-RU" sz="1000" dirty="0"/>
              <a:t>– процедура ввода информации в базу клинических данных (далее – процедура ввода информации);</a:t>
            </a:r>
          </a:p>
          <a:p>
            <a:pPr defTabSz="914400"/>
            <a:r>
              <a:rPr lang="ru-RU" altLang="ru-RU" sz="1000" dirty="0"/>
              <a:t>– процедура получения справочных данных по клиническим аспектам.</a:t>
            </a:r>
          </a:p>
        </p:txBody>
      </p:sp>
      <p:sp>
        <p:nvSpPr>
          <p:cNvPr id="18" name="Text Box 13"/>
          <p:cNvSpPr txBox="1">
            <a:spLocks noChangeArrowheads="1"/>
          </p:cNvSpPr>
          <p:nvPr/>
        </p:nvSpPr>
        <p:spPr bwMode="auto">
          <a:xfrm>
            <a:off x="5497365" y="2055647"/>
            <a:ext cx="3376638" cy="3528392"/>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defRPr/>
            </a:pPr>
            <a:r>
              <a:rPr lang="ru-RU" altLang="ru-RU" sz="1200" b="1" dirty="0">
                <a:solidFill>
                  <a:srgbClr val="008080"/>
                </a:solidFill>
              </a:rPr>
              <a:t>Алгоритм функционирования основного процесса</a:t>
            </a:r>
          </a:p>
          <a:p>
            <a:pPr>
              <a:defRPr/>
            </a:pPr>
            <a:r>
              <a:rPr lang="ru-RU" sz="1000" dirty="0"/>
              <a:t>1) На вход основного процесса, поступает запрос на обслуживание в форме обращения пациента за медицинской помощью. Выполняется процедура регистрации пациента.</a:t>
            </a:r>
          </a:p>
          <a:p>
            <a:pPr>
              <a:defRPr/>
            </a:pPr>
            <a:r>
              <a:rPr lang="ru-RU" sz="1000" dirty="0"/>
              <a:t>2) После завершения процедуры регистрации, для оказания медицинской помощи пациенту запускается процесс применения трехуровневой системы медицинского обслуживания, начиная с первого уровня.</a:t>
            </a:r>
          </a:p>
          <a:p>
            <a:pPr>
              <a:defRPr/>
            </a:pPr>
            <a:r>
              <a:rPr lang="ru-RU" sz="1000" dirty="0"/>
              <a:t>3) В ходе выполнения процесса применения трехуровневой системы медицинского обслуживания, данные с информационного выхода процесса поступают в базу клинических данных.</a:t>
            </a:r>
          </a:p>
          <a:p>
            <a:pPr>
              <a:defRPr/>
            </a:pPr>
            <a:r>
              <a:rPr lang="ru-RU" sz="1000" dirty="0"/>
              <a:t>4) По завершении процесса применения трехуровневой системы медицинского обслуживания, пролеченное лицо попадает на вход процедуры выписки пациента.</a:t>
            </a:r>
          </a:p>
          <a:p>
            <a:pPr>
              <a:defRPr/>
            </a:pPr>
            <a:r>
              <a:rPr lang="ru-RU" sz="1000" dirty="0"/>
              <a:t>5) После завершения процедуры выписки, пролеченное лицо возвращается к своей обычной деятельности.</a:t>
            </a:r>
            <a:endParaRPr lang="ru-RU" altLang="ru-RU" sz="1000" dirty="0"/>
          </a:p>
        </p:txBody>
      </p:sp>
      <p:sp>
        <p:nvSpPr>
          <p:cNvPr id="19" name="Номер слайда 1"/>
          <p:cNvSpPr>
            <a:spLocks noGrp="1"/>
          </p:cNvSpPr>
          <p:nvPr>
            <p:ph type="sldNum" sz="quarter" idx="12"/>
          </p:nvPr>
        </p:nvSpPr>
        <p:spPr>
          <a:xfrm>
            <a:off x="6815237" y="6359615"/>
            <a:ext cx="2057400" cy="365125"/>
          </a:xfrm>
        </p:spPr>
        <p:txBody>
          <a:bodyPr/>
          <a:lstStyle/>
          <a:p>
            <a:fld id="{6DB0A9A3-021C-433F-8CB6-610D0050C241}" type="slidenum">
              <a:rPr lang="ru-RU"/>
              <a:t>8</a:t>
            </a:fld>
            <a:endParaRPr lang="ru-RU" dirty="0"/>
          </a:p>
        </p:txBody>
      </p:sp>
    </p:spTree>
    <p:extLst>
      <p:ext uri="{BB962C8B-B14F-4D97-AF65-F5344CB8AC3E}">
        <p14:creationId xmlns:p14="http://schemas.microsoft.com/office/powerpoint/2010/main" val="178567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p:cNvGrpSpPr/>
          <p:nvPr/>
        </p:nvGrpSpPr>
        <p:grpSpPr>
          <a:xfrm>
            <a:off x="2633792" y="1036371"/>
            <a:ext cx="3300848" cy="5489427"/>
            <a:chOff x="3503400" y="1374181"/>
            <a:chExt cx="3300848" cy="5489427"/>
          </a:xfrm>
        </p:grpSpPr>
        <p:grpSp>
          <p:nvGrpSpPr>
            <p:cNvPr id="17" name="Группа 16"/>
            <p:cNvGrpSpPr/>
            <p:nvPr/>
          </p:nvGrpSpPr>
          <p:grpSpPr>
            <a:xfrm>
              <a:off x="3503400" y="1374181"/>
              <a:ext cx="3300848" cy="5489427"/>
              <a:chOff x="2627784" y="1048381"/>
              <a:chExt cx="3300848" cy="5489427"/>
            </a:xfrm>
          </p:grpSpPr>
          <p:pic>
            <p:nvPicPr>
              <p:cNvPr id="19"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048381"/>
                <a:ext cx="3300848" cy="54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19"/>
              <p:cNvPicPr>
                <a:picLocks noChangeAspect="1"/>
              </p:cNvPicPr>
              <p:nvPr/>
            </p:nvPicPr>
            <p:blipFill>
              <a:blip r:embed="rId4"/>
              <a:stretch>
                <a:fillRect/>
              </a:stretch>
            </p:blipFill>
            <p:spPr>
              <a:xfrm>
                <a:off x="4895850" y="6280633"/>
                <a:ext cx="647700" cy="257175"/>
              </a:xfrm>
              <a:prstGeom prst="rect">
                <a:avLst/>
              </a:prstGeom>
            </p:spPr>
          </p:pic>
        </p:grpSp>
        <p:pic>
          <p:nvPicPr>
            <p:cNvPr id="18" name="Рисунок 17"/>
            <p:cNvPicPr>
              <a:picLocks noChangeAspect="1"/>
            </p:cNvPicPr>
            <p:nvPr/>
          </p:nvPicPr>
          <p:blipFill>
            <a:blip r:embed="rId4"/>
            <a:stretch>
              <a:fillRect/>
            </a:stretch>
          </p:blipFill>
          <p:spPr>
            <a:xfrm>
              <a:off x="6156548" y="6600201"/>
              <a:ext cx="647700" cy="257175"/>
            </a:xfrm>
            <a:prstGeom prst="rect">
              <a:avLst/>
            </a:prstGeom>
          </p:spPr>
        </p:pic>
      </p:grpSp>
      <p:pic>
        <p:nvPicPr>
          <p:cNvPr id="7" name="Рисунок 6"/>
          <p:cNvPicPr>
            <a:picLocks noChangeAspect="1"/>
          </p:cNvPicPr>
          <p:nvPr/>
        </p:nvPicPr>
        <p:blipFill>
          <a:blip r:embed="rId5" cstate="print"/>
          <a:stretch>
            <a:fillRect/>
          </a:stretch>
        </p:blipFill>
        <p:spPr>
          <a:xfrm>
            <a:off x="6226261" y="157257"/>
            <a:ext cx="2895599" cy="496573"/>
          </a:xfrm>
          <a:prstGeom prst="rect">
            <a:avLst/>
          </a:prstGeom>
          <a:solidFill>
            <a:srgbClr val="1B7A77"/>
          </a:solidFill>
          <a:ln w="25400">
            <a:solidFill>
              <a:srgbClr val="1BA295"/>
            </a:solidFill>
          </a:ln>
        </p:spPr>
      </p:pic>
      <p:sp>
        <p:nvSpPr>
          <p:cNvPr id="8" name="Заголовок 7"/>
          <p:cNvSpPr>
            <a:spLocks noGrp="1"/>
          </p:cNvSpPr>
          <p:nvPr>
            <p:ph type="title"/>
          </p:nvPr>
        </p:nvSpPr>
        <p:spPr>
          <a:xfrm>
            <a:off x="0" y="-1"/>
            <a:ext cx="6084277" cy="826477"/>
          </a:xfrm>
        </p:spPr>
        <p:txBody>
          <a:bodyPr>
            <a:noAutofit/>
          </a:bodyPr>
          <a:lstStyle/>
          <a:p>
            <a:pPr algn="ctr"/>
            <a:r>
              <a:rPr lang="ru-RU" sz="1800" b="1" dirty="0">
                <a:solidFill>
                  <a:srgbClr val="008080"/>
                </a:solidFill>
              </a:rPr>
              <a:t>Алгоритм функционирования трехуровневой системы медицинского обслуживания</a:t>
            </a:r>
          </a:p>
        </p:txBody>
      </p:sp>
      <p:cxnSp>
        <p:nvCxnSpPr>
          <p:cNvPr id="9" name="Прямая соединительная линия 8"/>
          <p:cNvCxnSpPr/>
          <p:nvPr/>
        </p:nvCxnSpPr>
        <p:spPr>
          <a:xfrm>
            <a:off x="-15401" y="833791"/>
            <a:ext cx="9174802" cy="0"/>
          </a:xfrm>
          <a:prstGeom prst="line">
            <a:avLst/>
          </a:prstGeom>
          <a:ln w="28575">
            <a:solidFill>
              <a:srgbClr val="1CA295"/>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56875" y="6436478"/>
            <a:ext cx="389290" cy="377959"/>
            <a:chOff x="262305" y="5884588"/>
            <a:chExt cx="802541" cy="802541"/>
          </a:xfrm>
        </p:grpSpPr>
        <p:sp>
          <p:nvSpPr>
            <p:cNvPr id="11" name="Овал 10"/>
            <p:cNvSpPr/>
            <p:nvPr/>
          </p:nvSpPr>
          <p:spPr>
            <a:xfrm>
              <a:off x="262305" y="5884588"/>
              <a:ext cx="802541" cy="802541"/>
            </a:xfrm>
            <a:prstGeom prst="ellipse">
              <a:avLst/>
            </a:prstGeom>
            <a:solidFill>
              <a:srgbClr val="1C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OSorokina\Desktop\12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59" y="6044383"/>
              <a:ext cx="498687" cy="4522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Прямая соединительная линия 12"/>
          <p:cNvCxnSpPr/>
          <p:nvPr/>
        </p:nvCxnSpPr>
        <p:spPr>
          <a:xfrm flipV="1">
            <a:off x="558140" y="6625458"/>
            <a:ext cx="8015705" cy="12848"/>
          </a:xfrm>
          <a:prstGeom prst="line">
            <a:avLst/>
          </a:prstGeom>
          <a:ln w="38100">
            <a:solidFill>
              <a:srgbClr val="1CA295"/>
            </a:solidFill>
          </a:ln>
        </p:spPr>
        <p:style>
          <a:lnRef idx="1">
            <a:schemeClr val="accent1"/>
          </a:lnRef>
          <a:fillRef idx="0">
            <a:schemeClr val="accent1"/>
          </a:fillRef>
          <a:effectRef idx="0">
            <a:schemeClr val="accent1"/>
          </a:effectRef>
          <a:fontRef idx="minor">
            <a:schemeClr val="tx1"/>
          </a:fontRef>
        </p:style>
      </p:cxnSp>
      <p:sp>
        <p:nvSpPr>
          <p:cNvPr id="14" name="Text Box 13"/>
          <p:cNvSpPr txBox="1">
            <a:spLocks noChangeArrowheads="1"/>
          </p:cNvSpPr>
          <p:nvPr/>
        </p:nvSpPr>
        <p:spPr bwMode="auto">
          <a:xfrm>
            <a:off x="179512" y="1077685"/>
            <a:ext cx="2448272" cy="5231634"/>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defRPr/>
            </a:pPr>
            <a:r>
              <a:rPr lang="ru-RU" altLang="ru-RU" sz="1200" b="1" dirty="0">
                <a:solidFill>
                  <a:srgbClr val="008080"/>
                </a:solidFill>
              </a:rPr>
              <a:t>Алгоритм функционирования </a:t>
            </a:r>
            <a:br>
              <a:rPr lang="ru-RU" altLang="ru-RU" sz="1200" b="1" dirty="0">
                <a:solidFill>
                  <a:srgbClr val="008080"/>
                </a:solidFill>
              </a:rPr>
            </a:br>
            <a:r>
              <a:rPr lang="ru-RU" altLang="ru-RU" sz="1200" b="1" dirty="0">
                <a:solidFill>
                  <a:srgbClr val="008080"/>
                </a:solidFill>
              </a:rPr>
              <a:t>трехуровневой системы МО (начало)</a:t>
            </a:r>
            <a:endParaRPr lang="en-US" altLang="ru-RU" sz="1200" b="1" dirty="0">
              <a:solidFill>
                <a:srgbClr val="008080"/>
              </a:solidFill>
            </a:endParaRPr>
          </a:p>
          <a:p>
            <a:pPr defTabSz="914400">
              <a:spcBef>
                <a:spcPct val="20000"/>
              </a:spcBef>
              <a:buFont typeface="Arial" panose="020B0604020202020204" pitchFamily="34" charset="0"/>
              <a:buNone/>
              <a:defRPr/>
            </a:pPr>
            <a:endParaRPr lang="ru-RU" altLang="ru-RU" sz="400" b="1" dirty="0">
              <a:solidFill>
                <a:srgbClr val="993300"/>
              </a:solidFill>
            </a:endParaRPr>
          </a:p>
          <a:p>
            <a:pPr defTabSz="914400">
              <a:defRPr/>
            </a:pPr>
            <a:r>
              <a:rPr lang="ru-RU" altLang="ru-RU" sz="1000" dirty="0"/>
              <a:t>1) В начале процесса пациент попадает на первый уровень системы, где ему оказывается первичная медицинская помощь в рамках амбулаторного обслуживания.</a:t>
            </a:r>
          </a:p>
          <a:p>
            <a:pPr defTabSz="914400">
              <a:defRPr/>
            </a:pPr>
            <a:r>
              <a:rPr lang="ru-RU" altLang="ru-RU" sz="1000" dirty="0"/>
              <a:t>2) По окончании оказания первичной медицинской помощи проверяется, имеются ли показания для направления пациента в дневной стационар. Если таких показаний нет, то пациенту назначается диспансерное наблюдение первого уровня (8). Если же такие показания имеются, пациент направляется в дневной стационар первого уровня (3).</a:t>
            </a:r>
          </a:p>
          <a:p>
            <a:pPr defTabSz="914400">
              <a:defRPr/>
            </a:pPr>
            <a:r>
              <a:rPr lang="ru-RU" altLang="ru-RU" sz="1000" dirty="0"/>
              <a:t>3) Выполняется оказание медицинской помощи в дневном стационаре (первый уровень).</a:t>
            </a:r>
          </a:p>
          <a:p>
            <a:pPr defTabSz="914400">
              <a:defRPr/>
            </a:pPr>
            <a:r>
              <a:rPr lang="ru-RU" altLang="ru-RU" sz="1000" dirty="0"/>
              <a:t>4) По окончании оказания медицинской помощи в дневном стационаре, рассматривается вопрос, имеются ли показания для направления в круглосуточный стационар. Если ответ отрицательный, то пациенту назначается диспансерное наблюдение первого уровня (8). Если же такие показания имеются, пациент направляется в круглосуточный стационар второго уровня (5).</a:t>
            </a:r>
          </a:p>
        </p:txBody>
      </p:sp>
      <p:sp>
        <p:nvSpPr>
          <p:cNvPr id="15" name="Text Box 13"/>
          <p:cNvSpPr txBox="1">
            <a:spLocks noChangeArrowheads="1"/>
          </p:cNvSpPr>
          <p:nvPr/>
        </p:nvSpPr>
        <p:spPr bwMode="auto">
          <a:xfrm>
            <a:off x="6048598" y="1077684"/>
            <a:ext cx="2889250" cy="5231635"/>
          </a:xfrm>
          <a:prstGeom prst="rect">
            <a:avLst/>
          </a:prstGeom>
          <a:noFill/>
          <a:ln w="31750">
            <a:solidFill>
              <a:srgbClr val="1FB7A9"/>
            </a:solidFill>
            <a:miter lim="800000"/>
            <a:headEnd/>
            <a:tailEnd/>
          </a:ln>
          <a:extLst>
            <a:ext uri="{909E8E84-426E-40DD-AFC4-6F175D3DCCD1}">
              <a14:hiddenFill xmlns:a14="http://schemas.microsoft.com/office/drawing/2010/main">
                <a:solidFill>
                  <a:srgbClr val="FFFFFF"/>
                </a:solidFill>
              </a14:hiddenFill>
            </a:ext>
          </a:extLst>
        </p:spPr>
        <p:txBody>
          <a:bodyPr lIns="54000" rIns="54000"/>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370138" indent="-84138" eaLnBrk="0" fontAlgn="base" hangingPunct="0">
              <a:spcBef>
                <a:spcPct val="0"/>
              </a:spcBef>
              <a:spcAft>
                <a:spcPct val="0"/>
              </a:spcAft>
              <a:defRPr>
                <a:solidFill>
                  <a:schemeClr val="tx1"/>
                </a:solidFill>
                <a:latin typeface="Arial" panose="020B0604020202020204" pitchFamily="34" charset="0"/>
              </a:defRPr>
            </a:lvl6pPr>
            <a:lvl7pPr marL="2827338" indent="-84138" eaLnBrk="0" fontAlgn="base" hangingPunct="0">
              <a:spcBef>
                <a:spcPct val="0"/>
              </a:spcBef>
              <a:spcAft>
                <a:spcPct val="0"/>
              </a:spcAft>
              <a:defRPr>
                <a:solidFill>
                  <a:schemeClr val="tx1"/>
                </a:solidFill>
                <a:latin typeface="Arial" panose="020B0604020202020204" pitchFamily="34" charset="0"/>
              </a:defRPr>
            </a:lvl7pPr>
            <a:lvl8pPr marL="3284538" indent="-84138" eaLnBrk="0" fontAlgn="base" hangingPunct="0">
              <a:spcBef>
                <a:spcPct val="0"/>
              </a:spcBef>
              <a:spcAft>
                <a:spcPct val="0"/>
              </a:spcAft>
              <a:defRPr>
                <a:solidFill>
                  <a:schemeClr val="tx1"/>
                </a:solidFill>
                <a:latin typeface="Arial" panose="020B0604020202020204" pitchFamily="34" charset="0"/>
              </a:defRPr>
            </a:lvl8pPr>
            <a:lvl9pPr marL="3741738" indent="-84138" eaLnBrk="0" fontAlgn="base" hangingPunct="0">
              <a:spcBef>
                <a:spcPct val="0"/>
              </a:spcBef>
              <a:spcAft>
                <a:spcPct val="0"/>
              </a:spcAft>
              <a:defRPr>
                <a:solidFill>
                  <a:schemeClr val="tx1"/>
                </a:solidFill>
                <a:latin typeface="Arial" panose="020B0604020202020204" pitchFamily="34" charset="0"/>
              </a:defRPr>
            </a:lvl9pPr>
          </a:lstStyle>
          <a:p>
            <a:pPr defTabSz="914400">
              <a:spcBef>
                <a:spcPct val="20000"/>
              </a:spcBef>
              <a:buFont typeface="Arial" panose="020B0604020202020204" pitchFamily="34" charset="0"/>
              <a:buNone/>
              <a:defRPr/>
            </a:pPr>
            <a:r>
              <a:rPr lang="ru-RU" altLang="ru-RU" sz="1200" b="1" dirty="0">
                <a:solidFill>
                  <a:srgbClr val="008080"/>
                </a:solidFill>
              </a:rPr>
              <a:t>Алгоритм функционирования трехуровневой системы МО (окончание)</a:t>
            </a:r>
          </a:p>
          <a:p>
            <a:pPr defTabSz="914400">
              <a:defRPr/>
            </a:pPr>
            <a:r>
              <a:rPr lang="ru-RU" altLang="ru-RU" sz="1000" dirty="0"/>
              <a:t>5) Выполняется оказание специализированной стационарной медицинской помощи в круглосуточном стационаре (второй уровень).</a:t>
            </a:r>
          </a:p>
          <a:p>
            <a:pPr defTabSz="914400">
              <a:defRPr/>
            </a:pPr>
            <a:r>
              <a:rPr lang="ru-RU" altLang="ru-RU" sz="1000" dirty="0"/>
              <a:t>6) После завершения оказания медицинской помощи в круглосуточном стационаре рассматривается, имеются ли показания для направления пациента в высокотехнологичный стационар. При отрицательном ответе на поставленный вопрос, пациент переводится на диспансерное наблюдение первого уровня (8).  Если же такие показания имеются, пациент направляется для оказания специализированной высокотехнологичной медицинской помощи третьего уровня (7).</a:t>
            </a:r>
          </a:p>
          <a:p>
            <a:pPr defTabSz="914400">
              <a:defRPr/>
            </a:pPr>
            <a:r>
              <a:rPr lang="ru-RU" altLang="ru-RU" sz="1000" dirty="0"/>
              <a:t>7) Выполняется оказание специализированной высокотехнологичной медицинской помощи (третий уровень). После завершения лечения на данном уровне, пациент переводится на диспансерное наблюдение первого уровня (8). </a:t>
            </a:r>
          </a:p>
          <a:p>
            <a:pPr defTabSz="914400">
              <a:defRPr/>
            </a:pPr>
            <a:r>
              <a:rPr lang="ru-RU" altLang="ru-RU" sz="1000" dirty="0"/>
              <a:t>8) Диспансерное наблюдение (первый уровень) будет продолжаться столько, сколько потребуется, пока не будет сделан вывод, и принято соответствующее решение – о достижении устойчивого результата по состоянию здоровья пациента. В этом случае работа трехуровневой системы оказания медицинской помощи завершается.</a:t>
            </a:r>
          </a:p>
        </p:txBody>
      </p:sp>
      <p:sp>
        <p:nvSpPr>
          <p:cNvPr id="21" name="Номер слайда 1"/>
          <p:cNvSpPr>
            <a:spLocks noGrp="1"/>
          </p:cNvSpPr>
          <p:nvPr>
            <p:ph type="sldNum" sz="quarter" idx="12"/>
          </p:nvPr>
        </p:nvSpPr>
        <p:spPr>
          <a:xfrm>
            <a:off x="6815237" y="6359615"/>
            <a:ext cx="2057400" cy="365125"/>
          </a:xfrm>
        </p:spPr>
        <p:txBody>
          <a:bodyPr/>
          <a:lstStyle/>
          <a:p>
            <a:fld id="{1BEB7607-C3C3-4FA0-99D3-B9BBACDF5C74}" type="slidenum">
              <a:rPr lang="ru-RU"/>
              <a:t>9</a:t>
            </a:fld>
            <a:endParaRPr lang="ru-RU" dirty="0"/>
          </a:p>
        </p:txBody>
      </p:sp>
    </p:spTree>
    <p:extLst>
      <p:ext uri="{BB962C8B-B14F-4D97-AF65-F5344CB8AC3E}">
        <p14:creationId xmlns:p14="http://schemas.microsoft.com/office/powerpoint/2010/main" val="157107163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1659</TotalTime>
  <Words>2574</Words>
  <Application>Microsoft Office PowerPoint</Application>
  <PresentationFormat>Экран (4:3)</PresentationFormat>
  <Paragraphs>260</Paragraphs>
  <Slides>24</Slides>
  <Notes>20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Bahnschrift SemiLight Condensed</vt:lpstr>
      <vt:lpstr>Calibri</vt:lpstr>
      <vt:lpstr>Calibri Light</vt:lpstr>
      <vt:lpstr>Roboto</vt:lpstr>
      <vt:lpstr>Roboto Black</vt:lpstr>
      <vt:lpstr>Times New Roman</vt:lpstr>
      <vt:lpstr>Тема Office</vt:lpstr>
      <vt:lpstr>Презентация PowerPoint</vt:lpstr>
      <vt:lpstr>Введение</vt:lpstr>
      <vt:lpstr>Этапы создания и развития научно-лечебного центра для ветеранов ПОР</vt:lpstr>
      <vt:lpstr>Динамика заболеваемости ветеранов ПОР в 1994 -2002 годах по данным медицинской литературы</vt:lpstr>
      <vt:lpstr>Динамика заболеваемости ветеранов ПОР исследуемой группы в 2015-2019 годах. Сравнение данных современного пятилетия с данными давнего пятилетия из медицинской литературы</vt:lpstr>
      <vt:lpstr>Динамика заболеваемости ветеранов ПОР исследуемой группы в 2015-2019 годах. Сравнение данных современного пятилетия с данными давнего пятилетия из медицинской литературы</vt:lpstr>
      <vt:lpstr>Структура первичной заболеваемости ветеранов ПОР из исследуемой группы в 2017-2019 годах. Сравнение с данными по первичной заболеваемости пациентов из контрольной группы за тот же период времени</vt:lpstr>
      <vt:lpstr>Организационная структура существующей в СЗОНКЦ системы оказания медицинской помощи</vt:lpstr>
      <vt:lpstr>Алгоритм функционирования трехуровневой системы медицинского обслуживания</vt:lpstr>
      <vt:lpstr>Алгоритмы функционирования вспомогательного процесса</vt:lpstr>
      <vt:lpstr>Анализ результатов применения трехуровневой системы медицинского обслуживания</vt:lpstr>
      <vt:lpstr>Оценка качества оказания медицинской помощи ветеранами ПОР (анкетирование с помощью авторского опросника)</vt:lpstr>
      <vt:lpstr>Результат телефонного опроса 103-х ветеранов ПОР  в 2020 году (часть 1)</vt:lpstr>
      <vt:lpstr>Результат телефонного опроса 103-х ветеранов ПОР  в 2020 году (часть 2)</vt:lpstr>
      <vt:lpstr>Результат анкетирования двух групп (по 101 человеку в каждой) представителей прикрепленного контингента СЗОНКЦ в 2023 году (часть 1)</vt:lpstr>
      <vt:lpstr>Результат анкетирования двух групп (по 101 человеку в каждой) представителей прикрепленного контингента СЗОНКЦ в 2023 году (часть 2)</vt:lpstr>
      <vt:lpstr>Организационная структура предлагаемой системы оказания медицинской помощи</vt:lpstr>
      <vt:lpstr>Процессы предлагаемой системы оказания медицинской помощи</vt:lpstr>
      <vt:lpstr>Презентация PowerPoint</vt:lpstr>
      <vt:lpstr>Презентация PowerPoint</vt:lpstr>
      <vt:lpstr>Презентация PowerPoint</vt:lpstr>
      <vt:lpstr>Презентация PowerPoint</vt:lpstr>
      <vt:lpstr>Выводы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Трехуровневая система оказания медицинской помощи ветеранам подразделений особого риска</dc:title>
  <dc:creator>Елена Першина</dc:creator>
  <cp:lastModifiedBy>Елена Першина</cp:lastModifiedBy>
  <cp:revision>90</cp:revision>
  <dcterms:created xsi:type="dcterms:W3CDTF">2021-10-24T15:36:48Z</dcterms:created>
  <dcterms:modified xsi:type="dcterms:W3CDTF">2024-02-26T05:00:26Z</dcterms:modified>
</cp:coreProperties>
</file>